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315" r:id="rId3"/>
    <p:sldId id="259" r:id="rId4"/>
    <p:sldId id="316" r:id="rId5"/>
    <p:sldId id="320" r:id="rId6"/>
    <p:sldId id="317" r:id="rId7"/>
    <p:sldId id="318" r:id="rId8"/>
    <p:sldId id="321" r:id="rId9"/>
    <p:sldId id="260" r:id="rId10"/>
    <p:sldId id="324" r:id="rId11"/>
    <p:sldId id="325" r:id="rId12"/>
    <p:sldId id="326" r:id="rId13"/>
    <p:sldId id="322" r:id="rId14"/>
    <p:sldId id="323" r:id="rId15"/>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Calibri" pitchFamily="34" charset="0"/>
        <a:ea typeface="+mn-ea"/>
        <a:cs typeface="Arial" charset="0"/>
      </a:defRPr>
    </a:lvl1pPr>
    <a:lvl2pPr marL="457200" algn="r" rtl="1" fontAlgn="base">
      <a:spcBef>
        <a:spcPct val="0"/>
      </a:spcBef>
      <a:spcAft>
        <a:spcPct val="0"/>
      </a:spcAft>
      <a:defRPr kern="1200">
        <a:solidFill>
          <a:schemeClr val="tx1"/>
        </a:solidFill>
        <a:latin typeface="Calibri" pitchFamily="34" charset="0"/>
        <a:ea typeface="+mn-ea"/>
        <a:cs typeface="Arial" charset="0"/>
      </a:defRPr>
    </a:lvl2pPr>
    <a:lvl3pPr marL="914400" algn="r" rtl="1" fontAlgn="base">
      <a:spcBef>
        <a:spcPct val="0"/>
      </a:spcBef>
      <a:spcAft>
        <a:spcPct val="0"/>
      </a:spcAft>
      <a:defRPr kern="1200">
        <a:solidFill>
          <a:schemeClr val="tx1"/>
        </a:solidFill>
        <a:latin typeface="Calibri" pitchFamily="34" charset="0"/>
        <a:ea typeface="+mn-ea"/>
        <a:cs typeface="Arial" charset="0"/>
      </a:defRPr>
    </a:lvl3pPr>
    <a:lvl4pPr marL="1371600" algn="r" rtl="1" fontAlgn="base">
      <a:spcBef>
        <a:spcPct val="0"/>
      </a:spcBef>
      <a:spcAft>
        <a:spcPct val="0"/>
      </a:spcAft>
      <a:defRPr kern="1200">
        <a:solidFill>
          <a:schemeClr val="tx1"/>
        </a:solidFill>
        <a:latin typeface="Calibri" pitchFamily="34" charset="0"/>
        <a:ea typeface="+mn-ea"/>
        <a:cs typeface="Arial" charset="0"/>
      </a:defRPr>
    </a:lvl4pPr>
    <a:lvl5pPr marL="1828800" algn="r" rtl="1"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smtClean="0">
                <a:latin typeface="+mn-lt"/>
                <a:cs typeface="+mn-cs"/>
              </a:defRPr>
            </a:lvl1pPr>
          </a:lstStyle>
          <a:p>
            <a:pPr>
              <a:defRPr/>
            </a:pPr>
            <a:fld id="{7E07FD76-2270-4B4B-BA6D-B804B8CC4A32}" type="datetimeFigureOut">
              <a:rPr lang="en-US"/>
              <a:pPr>
                <a:defRPr/>
              </a:pPr>
              <a:t>4/10/2025</a:t>
            </a:fld>
            <a:endParaRPr lang="en-US"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smtClean="0">
                <a:latin typeface="+mn-lt"/>
                <a:cs typeface="+mn-cs"/>
              </a:defRPr>
            </a:lvl1pPr>
          </a:lstStyle>
          <a:p>
            <a:pPr>
              <a:defRPr/>
            </a:pPr>
            <a:fld id="{8599434C-7CB9-46F8-8619-F247D188C41F}" type="slidenum">
              <a:rPr lang="en-US"/>
              <a:pPr>
                <a:defRPr/>
              </a:pPr>
              <a:t>‹#›</a:t>
            </a:fld>
            <a:endParaRPr lang="en-US" dirty="0"/>
          </a:p>
        </p:txBody>
      </p:sp>
    </p:spTree>
    <p:extLst>
      <p:ext uri="{BB962C8B-B14F-4D97-AF65-F5344CB8AC3E}">
        <p14:creationId xmlns:p14="http://schemas.microsoft.com/office/powerpoint/2010/main" val="3424686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عنصر نائب للتاريخ 3"/>
          <p:cNvSpPr>
            <a:spLocks noGrp="1"/>
          </p:cNvSpPr>
          <p:nvPr>
            <p:ph type="dt" sz="half" idx="10"/>
          </p:nvPr>
        </p:nvSpPr>
        <p:spPr/>
        <p:txBody>
          <a:bodyPr/>
          <a:lstStyle>
            <a:lvl1pPr>
              <a:defRPr/>
            </a:lvl1pPr>
          </a:lstStyle>
          <a:p>
            <a:pPr>
              <a:defRPr/>
            </a:pPr>
            <a:fld id="{43473E7A-D29F-43D8-B6BA-5F0DD8A8F16A}" type="datetime3">
              <a:rPr lang="en-US" smtClean="0"/>
              <a:t>10 April 2025</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4B9E14D3-457C-4426-A117-A603DE47FAFB}" type="slidenum">
              <a:rPr lang="en-US"/>
              <a:pPr>
                <a:defRPr/>
              </a:pPr>
              <a:t>‹#›</a:t>
            </a:fld>
            <a:endParaRPr lang="en-US" dirty="0"/>
          </a:p>
        </p:txBody>
      </p:sp>
    </p:spTree>
    <p:extLst>
      <p:ext uri="{BB962C8B-B14F-4D97-AF65-F5344CB8AC3E}">
        <p14:creationId xmlns:p14="http://schemas.microsoft.com/office/powerpoint/2010/main" val="403561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mtClean="0"/>
              <a:t>Click to edit Master title style</a:t>
            </a:r>
            <a:endParaRPr lang="en-US"/>
          </a:p>
        </p:txBody>
      </p:sp>
      <p:sp>
        <p:nvSpPr>
          <p:cNvPr id="3" name="عنصر نائب للعنوان العمودي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عنصر نائب للتاريخ 3"/>
          <p:cNvSpPr>
            <a:spLocks noGrp="1"/>
          </p:cNvSpPr>
          <p:nvPr>
            <p:ph type="dt" sz="half" idx="10"/>
          </p:nvPr>
        </p:nvSpPr>
        <p:spPr/>
        <p:txBody>
          <a:bodyPr/>
          <a:lstStyle>
            <a:lvl1pPr>
              <a:defRPr/>
            </a:lvl1pPr>
          </a:lstStyle>
          <a:p>
            <a:pPr>
              <a:defRPr/>
            </a:pPr>
            <a:fld id="{5F97B439-FAA6-46C0-B8EF-7BB9282F7C72}" type="datetime3">
              <a:rPr lang="en-US" smtClean="0"/>
              <a:t>10 April 2025</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5BEAA947-6C90-4F79-B141-E63B6B9440C5}" type="slidenum">
              <a:rPr lang="en-US"/>
              <a:pPr>
                <a:defRPr/>
              </a:pPr>
              <a:t>‹#›</a:t>
            </a:fld>
            <a:endParaRPr lang="en-US" dirty="0"/>
          </a:p>
        </p:txBody>
      </p:sp>
    </p:spTree>
    <p:extLst>
      <p:ext uri="{BB962C8B-B14F-4D97-AF65-F5344CB8AC3E}">
        <p14:creationId xmlns:p14="http://schemas.microsoft.com/office/powerpoint/2010/main" val="1445896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عنصر نائب للتاريخ 3"/>
          <p:cNvSpPr>
            <a:spLocks noGrp="1"/>
          </p:cNvSpPr>
          <p:nvPr>
            <p:ph type="dt" sz="half" idx="10"/>
          </p:nvPr>
        </p:nvSpPr>
        <p:spPr/>
        <p:txBody>
          <a:bodyPr/>
          <a:lstStyle>
            <a:lvl1pPr>
              <a:defRPr/>
            </a:lvl1pPr>
          </a:lstStyle>
          <a:p>
            <a:pPr>
              <a:defRPr/>
            </a:pPr>
            <a:fld id="{98DF5365-83A7-4F00-B362-B9036D3AA2F9}" type="datetime3">
              <a:rPr lang="en-US" smtClean="0"/>
              <a:t>10 April 2025</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0CA4A458-1D9A-4D82-BBEE-9B163B97B0E8}" type="slidenum">
              <a:rPr lang="en-US"/>
              <a:pPr>
                <a:defRPr/>
              </a:pPr>
              <a:t>‹#›</a:t>
            </a:fld>
            <a:endParaRPr lang="en-US" dirty="0"/>
          </a:p>
        </p:txBody>
      </p:sp>
    </p:spTree>
    <p:extLst>
      <p:ext uri="{BB962C8B-B14F-4D97-AF65-F5344CB8AC3E}">
        <p14:creationId xmlns:p14="http://schemas.microsoft.com/office/powerpoint/2010/main" val="2838283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mtClean="0"/>
              <a:t>Click to edit Master title style</a:t>
            </a:r>
            <a:endParaRPr lang="en-US"/>
          </a:p>
        </p:txBody>
      </p:sp>
      <p:sp>
        <p:nvSpPr>
          <p:cNvPr id="3" name="عنصر نائب للمحتوى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عنصر نائب للتاريخ 3"/>
          <p:cNvSpPr>
            <a:spLocks noGrp="1"/>
          </p:cNvSpPr>
          <p:nvPr>
            <p:ph type="dt" sz="half" idx="10"/>
          </p:nvPr>
        </p:nvSpPr>
        <p:spPr/>
        <p:txBody>
          <a:bodyPr/>
          <a:lstStyle>
            <a:lvl1pPr>
              <a:defRPr/>
            </a:lvl1pPr>
          </a:lstStyle>
          <a:p>
            <a:pPr>
              <a:defRPr/>
            </a:pPr>
            <a:fld id="{C505C802-1CEF-42B3-931D-C26E20E55E76}" type="datetime3">
              <a:rPr lang="en-US" smtClean="0"/>
              <a:t>10 April 2025</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67C5C29A-2B88-402A-8609-C6C916C051F1}" type="slidenum">
              <a:rPr lang="en-US"/>
              <a:pPr>
                <a:defRPr/>
              </a:pPr>
              <a:t>‹#›</a:t>
            </a:fld>
            <a:endParaRPr lang="en-US" dirty="0"/>
          </a:p>
        </p:txBody>
      </p:sp>
    </p:spTree>
    <p:extLst>
      <p:ext uri="{BB962C8B-B14F-4D97-AF65-F5344CB8AC3E}">
        <p14:creationId xmlns:p14="http://schemas.microsoft.com/office/powerpoint/2010/main" val="78292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عنصر نائب للتاريخ 3"/>
          <p:cNvSpPr>
            <a:spLocks noGrp="1"/>
          </p:cNvSpPr>
          <p:nvPr>
            <p:ph type="dt" sz="half" idx="10"/>
          </p:nvPr>
        </p:nvSpPr>
        <p:spPr/>
        <p:txBody>
          <a:bodyPr/>
          <a:lstStyle>
            <a:lvl1pPr>
              <a:defRPr/>
            </a:lvl1pPr>
          </a:lstStyle>
          <a:p>
            <a:pPr>
              <a:defRPr/>
            </a:pPr>
            <a:fld id="{3C6011F8-F988-4B81-AA83-3B8768F076F9}" type="datetime3">
              <a:rPr lang="en-US" smtClean="0"/>
              <a:t>10 April 2025</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D20918CF-770D-4704-A8E8-DE746348BB01}" type="slidenum">
              <a:rPr lang="en-US"/>
              <a:pPr>
                <a:defRPr/>
              </a:pPr>
              <a:t>‹#›</a:t>
            </a:fld>
            <a:endParaRPr lang="en-US" dirty="0"/>
          </a:p>
        </p:txBody>
      </p:sp>
    </p:spTree>
    <p:extLst>
      <p:ext uri="{BB962C8B-B14F-4D97-AF65-F5344CB8AC3E}">
        <p14:creationId xmlns:p14="http://schemas.microsoft.com/office/powerpoint/2010/main" val="118429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mtClean="0"/>
              <a:t>Click to edit Master title style</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عنصر نائب للتاريخ 4"/>
          <p:cNvSpPr>
            <a:spLocks noGrp="1"/>
          </p:cNvSpPr>
          <p:nvPr>
            <p:ph type="dt" sz="half" idx="10"/>
          </p:nvPr>
        </p:nvSpPr>
        <p:spPr/>
        <p:txBody>
          <a:bodyPr/>
          <a:lstStyle>
            <a:lvl1pPr>
              <a:defRPr/>
            </a:lvl1pPr>
          </a:lstStyle>
          <a:p>
            <a:pPr>
              <a:defRPr/>
            </a:pPr>
            <a:fld id="{5672CEA3-C061-4866-9A59-4879A58A207F}" type="datetime3">
              <a:rPr lang="en-US" smtClean="0"/>
              <a:t>10 April 2025</a:t>
            </a:fld>
            <a:endParaRPr lang="en-US" dirty="0"/>
          </a:p>
        </p:txBody>
      </p:sp>
      <p:sp>
        <p:nvSpPr>
          <p:cNvPr id="6" name="عنصر نائب للتذييل 5"/>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7" name="عنصر نائب لرقم الشريحة 6"/>
          <p:cNvSpPr>
            <a:spLocks noGrp="1"/>
          </p:cNvSpPr>
          <p:nvPr>
            <p:ph type="sldNum" sz="quarter" idx="12"/>
          </p:nvPr>
        </p:nvSpPr>
        <p:spPr/>
        <p:txBody>
          <a:bodyPr/>
          <a:lstStyle>
            <a:lvl1pPr>
              <a:defRPr/>
            </a:lvl1pPr>
          </a:lstStyle>
          <a:p>
            <a:pPr>
              <a:defRPr/>
            </a:pPr>
            <a:fld id="{53633EEF-FB29-4726-91AB-CADCD66496F2}" type="slidenum">
              <a:rPr lang="en-US"/>
              <a:pPr>
                <a:defRPr/>
              </a:pPr>
              <a:t>‹#›</a:t>
            </a:fld>
            <a:endParaRPr lang="en-US" dirty="0"/>
          </a:p>
        </p:txBody>
      </p:sp>
    </p:spTree>
    <p:extLst>
      <p:ext uri="{BB962C8B-B14F-4D97-AF65-F5344CB8AC3E}">
        <p14:creationId xmlns:p14="http://schemas.microsoft.com/office/powerpoint/2010/main" val="180547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en-US" smtClean="0"/>
              <a:t>Click to edit Master title style</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عنصر نائب للتاريخ 6"/>
          <p:cNvSpPr>
            <a:spLocks noGrp="1"/>
          </p:cNvSpPr>
          <p:nvPr>
            <p:ph type="dt" sz="half" idx="10"/>
          </p:nvPr>
        </p:nvSpPr>
        <p:spPr/>
        <p:txBody>
          <a:bodyPr/>
          <a:lstStyle>
            <a:lvl1pPr>
              <a:defRPr/>
            </a:lvl1pPr>
          </a:lstStyle>
          <a:p>
            <a:pPr>
              <a:defRPr/>
            </a:pPr>
            <a:fld id="{8B7DCF90-55AB-4A07-8409-4206461F89B7}" type="datetime3">
              <a:rPr lang="en-US" smtClean="0"/>
              <a:t>10 April 2025</a:t>
            </a:fld>
            <a:endParaRPr lang="en-US" dirty="0"/>
          </a:p>
        </p:txBody>
      </p:sp>
      <p:sp>
        <p:nvSpPr>
          <p:cNvPr id="8" name="عنصر نائب للتذييل 7"/>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9" name="عنصر نائب لرقم الشريحة 8"/>
          <p:cNvSpPr>
            <a:spLocks noGrp="1"/>
          </p:cNvSpPr>
          <p:nvPr>
            <p:ph type="sldNum" sz="quarter" idx="12"/>
          </p:nvPr>
        </p:nvSpPr>
        <p:spPr/>
        <p:txBody>
          <a:bodyPr/>
          <a:lstStyle>
            <a:lvl1pPr>
              <a:defRPr/>
            </a:lvl1pPr>
          </a:lstStyle>
          <a:p>
            <a:pPr>
              <a:defRPr/>
            </a:pPr>
            <a:fld id="{BC3D8E7D-8EBA-4F35-B51C-8E75616A60B9}" type="slidenum">
              <a:rPr lang="en-US"/>
              <a:pPr>
                <a:defRPr/>
              </a:pPr>
              <a:t>‹#›</a:t>
            </a:fld>
            <a:endParaRPr lang="en-US" dirty="0"/>
          </a:p>
        </p:txBody>
      </p:sp>
    </p:spTree>
    <p:extLst>
      <p:ext uri="{BB962C8B-B14F-4D97-AF65-F5344CB8AC3E}">
        <p14:creationId xmlns:p14="http://schemas.microsoft.com/office/powerpoint/2010/main" val="2721269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mtClean="0"/>
              <a:t>Click to edit Master title style</a:t>
            </a:r>
            <a:endParaRPr lang="en-US"/>
          </a:p>
        </p:txBody>
      </p:sp>
      <p:sp>
        <p:nvSpPr>
          <p:cNvPr id="3" name="عنصر نائب للتاريخ 2"/>
          <p:cNvSpPr>
            <a:spLocks noGrp="1"/>
          </p:cNvSpPr>
          <p:nvPr>
            <p:ph type="dt" sz="half" idx="10"/>
          </p:nvPr>
        </p:nvSpPr>
        <p:spPr/>
        <p:txBody>
          <a:bodyPr/>
          <a:lstStyle>
            <a:lvl1pPr>
              <a:defRPr/>
            </a:lvl1pPr>
          </a:lstStyle>
          <a:p>
            <a:pPr>
              <a:defRPr/>
            </a:pPr>
            <a:fld id="{000C6A6F-5D4F-4526-992F-ED6A5BE2B5FD}" type="datetime3">
              <a:rPr lang="en-US" smtClean="0"/>
              <a:t>10 April 2025</a:t>
            </a:fld>
            <a:endParaRPr lang="en-US" dirty="0"/>
          </a:p>
        </p:txBody>
      </p:sp>
      <p:sp>
        <p:nvSpPr>
          <p:cNvPr id="4" name="عنصر نائب للتذييل 3"/>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5" name="عنصر نائب لرقم الشريحة 4"/>
          <p:cNvSpPr>
            <a:spLocks noGrp="1"/>
          </p:cNvSpPr>
          <p:nvPr>
            <p:ph type="sldNum" sz="quarter" idx="12"/>
          </p:nvPr>
        </p:nvSpPr>
        <p:spPr/>
        <p:txBody>
          <a:bodyPr/>
          <a:lstStyle>
            <a:lvl1pPr>
              <a:defRPr/>
            </a:lvl1pPr>
          </a:lstStyle>
          <a:p>
            <a:pPr>
              <a:defRPr/>
            </a:pPr>
            <a:fld id="{D7F1B6A9-BE59-4176-8E20-28E87B76C290}" type="slidenum">
              <a:rPr lang="en-US"/>
              <a:pPr>
                <a:defRPr/>
              </a:pPr>
              <a:t>‹#›</a:t>
            </a:fld>
            <a:endParaRPr lang="en-US" dirty="0"/>
          </a:p>
        </p:txBody>
      </p:sp>
    </p:spTree>
    <p:extLst>
      <p:ext uri="{BB962C8B-B14F-4D97-AF65-F5344CB8AC3E}">
        <p14:creationId xmlns:p14="http://schemas.microsoft.com/office/powerpoint/2010/main" val="47620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pPr>
              <a:defRPr/>
            </a:pPr>
            <a:fld id="{1EB97B26-EE7B-4BD0-A8A0-D6197EC0E0D7}" type="datetime3">
              <a:rPr lang="en-US" smtClean="0"/>
              <a:t>10 April 2025</a:t>
            </a:fld>
            <a:endParaRPr lang="en-US" dirty="0"/>
          </a:p>
        </p:txBody>
      </p:sp>
      <p:sp>
        <p:nvSpPr>
          <p:cNvPr id="3" name="عنصر نائب للتذييل 2"/>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4" name="عنصر نائب لرقم الشريحة 3"/>
          <p:cNvSpPr>
            <a:spLocks noGrp="1"/>
          </p:cNvSpPr>
          <p:nvPr>
            <p:ph type="sldNum" sz="quarter" idx="12"/>
          </p:nvPr>
        </p:nvSpPr>
        <p:spPr/>
        <p:txBody>
          <a:bodyPr/>
          <a:lstStyle>
            <a:lvl1pPr>
              <a:defRPr/>
            </a:lvl1pPr>
          </a:lstStyle>
          <a:p>
            <a:pPr>
              <a:defRPr/>
            </a:pPr>
            <a:fld id="{1F0746AB-D75A-4993-AE63-2C59D89FEE00}" type="slidenum">
              <a:rPr lang="en-US"/>
              <a:pPr>
                <a:defRPr/>
              </a:pPr>
              <a:t>‹#›</a:t>
            </a:fld>
            <a:endParaRPr lang="en-US" dirty="0"/>
          </a:p>
        </p:txBody>
      </p:sp>
    </p:spTree>
    <p:extLst>
      <p:ext uri="{BB962C8B-B14F-4D97-AF65-F5344CB8AC3E}">
        <p14:creationId xmlns:p14="http://schemas.microsoft.com/office/powerpoint/2010/main" val="346894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عنصر نائب للتاريخ 4"/>
          <p:cNvSpPr>
            <a:spLocks noGrp="1"/>
          </p:cNvSpPr>
          <p:nvPr>
            <p:ph type="dt" sz="half" idx="10"/>
          </p:nvPr>
        </p:nvSpPr>
        <p:spPr/>
        <p:txBody>
          <a:bodyPr/>
          <a:lstStyle>
            <a:lvl1pPr>
              <a:defRPr/>
            </a:lvl1pPr>
          </a:lstStyle>
          <a:p>
            <a:pPr>
              <a:defRPr/>
            </a:pPr>
            <a:fld id="{92591F29-DEEE-4C2D-A42B-4727A285733E}" type="datetime3">
              <a:rPr lang="en-US" smtClean="0"/>
              <a:t>10 April 2025</a:t>
            </a:fld>
            <a:endParaRPr lang="en-US" dirty="0"/>
          </a:p>
        </p:txBody>
      </p:sp>
      <p:sp>
        <p:nvSpPr>
          <p:cNvPr id="6" name="عنصر نائب للتذييل 5"/>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7" name="عنصر نائب لرقم الشريحة 6"/>
          <p:cNvSpPr>
            <a:spLocks noGrp="1"/>
          </p:cNvSpPr>
          <p:nvPr>
            <p:ph type="sldNum" sz="quarter" idx="12"/>
          </p:nvPr>
        </p:nvSpPr>
        <p:spPr/>
        <p:txBody>
          <a:bodyPr/>
          <a:lstStyle>
            <a:lvl1pPr>
              <a:defRPr/>
            </a:lvl1pPr>
          </a:lstStyle>
          <a:p>
            <a:pPr>
              <a:defRPr/>
            </a:pPr>
            <a:fld id="{3AD1D341-C9C0-4F92-B6BF-6BFA8B95619A}" type="slidenum">
              <a:rPr lang="en-US"/>
              <a:pPr>
                <a:defRPr/>
              </a:pPr>
              <a:t>‹#›</a:t>
            </a:fld>
            <a:endParaRPr lang="en-US" dirty="0"/>
          </a:p>
        </p:txBody>
      </p:sp>
    </p:spTree>
    <p:extLst>
      <p:ext uri="{BB962C8B-B14F-4D97-AF65-F5344CB8AC3E}">
        <p14:creationId xmlns:p14="http://schemas.microsoft.com/office/powerpoint/2010/main" val="405990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عنصر نائب للصورة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عنصر نائب للتاريخ 4"/>
          <p:cNvSpPr>
            <a:spLocks noGrp="1"/>
          </p:cNvSpPr>
          <p:nvPr>
            <p:ph type="dt" sz="half" idx="10"/>
          </p:nvPr>
        </p:nvSpPr>
        <p:spPr/>
        <p:txBody>
          <a:bodyPr/>
          <a:lstStyle>
            <a:lvl1pPr>
              <a:defRPr/>
            </a:lvl1pPr>
          </a:lstStyle>
          <a:p>
            <a:pPr>
              <a:defRPr/>
            </a:pPr>
            <a:fld id="{820465BE-A5D3-459C-ABE8-2F917B930F62}" type="datetime3">
              <a:rPr lang="en-US" smtClean="0"/>
              <a:t>10 April 2025</a:t>
            </a:fld>
            <a:endParaRPr lang="en-US" dirty="0"/>
          </a:p>
        </p:txBody>
      </p:sp>
      <p:sp>
        <p:nvSpPr>
          <p:cNvPr id="6" name="عنصر نائب للتذييل 5"/>
          <p:cNvSpPr>
            <a:spLocks noGrp="1"/>
          </p:cNvSpPr>
          <p:nvPr>
            <p:ph type="ftr" sz="quarter" idx="11"/>
          </p:nvPr>
        </p:nvSpPr>
        <p:spPr/>
        <p:txBody>
          <a:bodyPr/>
          <a:lstStyle>
            <a:lvl1pPr>
              <a:defRPr/>
            </a:lvl1pPr>
          </a:lstStyle>
          <a:p>
            <a:pPr>
              <a:defRPr/>
            </a:pPr>
            <a:r>
              <a:rPr lang="ar-SA" smtClean="0"/>
              <a:t>نمر هاشم غربية/ رئيس قسم الصناعة والطاقة</a:t>
            </a:r>
            <a:endParaRPr lang="en-US" dirty="0"/>
          </a:p>
        </p:txBody>
      </p:sp>
      <p:sp>
        <p:nvSpPr>
          <p:cNvPr id="7" name="عنصر نائب لرقم الشريحة 6"/>
          <p:cNvSpPr>
            <a:spLocks noGrp="1"/>
          </p:cNvSpPr>
          <p:nvPr>
            <p:ph type="sldNum" sz="quarter" idx="12"/>
          </p:nvPr>
        </p:nvSpPr>
        <p:spPr/>
        <p:txBody>
          <a:bodyPr/>
          <a:lstStyle>
            <a:lvl1pPr>
              <a:defRPr/>
            </a:lvl1pPr>
          </a:lstStyle>
          <a:p>
            <a:pPr>
              <a:defRPr/>
            </a:pPr>
            <a:fld id="{26D7F92D-2B37-40D1-9A79-ED8E08FE555B}" type="slidenum">
              <a:rPr lang="en-US"/>
              <a:pPr>
                <a:defRPr/>
              </a:pPr>
              <a:t>‹#›</a:t>
            </a:fld>
            <a:endParaRPr lang="en-US" dirty="0"/>
          </a:p>
        </p:txBody>
      </p:sp>
    </p:spTree>
    <p:extLst>
      <p:ext uri="{BB962C8B-B14F-4D97-AF65-F5344CB8AC3E}">
        <p14:creationId xmlns:p14="http://schemas.microsoft.com/office/powerpoint/2010/main" val="1969679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0" y="0"/>
            <a:ext cx="9144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en-US" smtClean="0"/>
          </a:p>
        </p:txBody>
      </p:sp>
      <p:sp>
        <p:nvSpPr>
          <p:cNvPr id="1027"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smtClean="0">
                <a:solidFill>
                  <a:schemeClr val="tx1">
                    <a:tint val="75000"/>
                  </a:schemeClr>
                </a:solidFill>
                <a:latin typeface="+mn-lt"/>
                <a:cs typeface="+mn-cs"/>
              </a:defRPr>
            </a:lvl1pPr>
          </a:lstStyle>
          <a:p>
            <a:pPr>
              <a:defRPr/>
            </a:pPr>
            <a:fld id="{A46ACCDA-94AC-4E51-9CFA-893594AAB924}" type="datetime3">
              <a:rPr lang="en-US" smtClean="0"/>
              <a:t>10 April 2025</a:t>
            </a:fld>
            <a:endParaRPr lang="en-US"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dirty="0" smtClean="0">
                <a:solidFill>
                  <a:schemeClr val="tx1">
                    <a:tint val="75000"/>
                  </a:schemeClr>
                </a:solidFill>
                <a:latin typeface="+mn-lt"/>
                <a:cs typeface="+mn-cs"/>
              </a:defRPr>
            </a:lvl1pPr>
          </a:lstStyle>
          <a:p>
            <a:pPr>
              <a:defRPr/>
            </a:pPr>
            <a:r>
              <a:rPr lang="ar-JO" smtClean="0"/>
              <a:t>نمر هاشم غربية/ رئيس قسم الصناعة والطاقة</a:t>
            </a:r>
            <a:endParaRPr lang="en-US" dirty="0"/>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fontAlgn="auto">
              <a:spcBef>
                <a:spcPts val="0"/>
              </a:spcBef>
              <a:spcAft>
                <a:spcPts val="0"/>
              </a:spcAft>
              <a:defRPr sz="1200" smtClean="0">
                <a:solidFill>
                  <a:schemeClr val="tx1">
                    <a:tint val="75000"/>
                  </a:schemeClr>
                </a:solidFill>
                <a:latin typeface="+mn-lt"/>
                <a:cs typeface="+mn-cs"/>
              </a:defRPr>
            </a:lvl1pPr>
          </a:lstStyle>
          <a:p>
            <a:pPr>
              <a:defRPr/>
            </a:pPr>
            <a:fld id="{9A12187C-44E0-4F15-8776-CAAAD8AB606C}" type="slidenum">
              <a:rPr lang="en-US"/>
              <a:pPr>
                <a:defRPr/>
              </a:pPr>
              <a:t>‹#›</a:t>
            </a:fld>
            <a:endParaRPr lang="en-US" dirty="0"/>
          </a:p>
        </p:txBody>
      </p:sp>
      <p:pic>
        <p:nvPicPr>
          <p:cNvPr id="1031" name="صورة 6" descr="banner.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p:txStyles>
    <p:titleStyle>
      <a:lvl1pPr algn="ctr" rtl="0" eaLnBrk="1" fontAlgn="base" hangingPunct="1">
        <a:spcBef>
          <a:spcPct val="0"/>
        </a:spcBef>
        <a:spcAft>
          <a:spcPct val="0"/>
        </a:spcAft>
        <a:defRPr sz="4400" kern="1200">
          <a:solidFill>
            <a:schemeClr val="tx1"/>
          </a:solidFill>
          <a:latin typeface="+mj-lt"/>
          <a:ea typeface="+mj-ea"/>
          <a:cs typeface="Arial" charset="0"/>
        </a:defRPr>
      </a:lvl1pPr>
      <a:lvl2pPr algn="ctr" rtl="0" eaLnBrk="1" fontAlgn="base" hangingPunct="1">
        <a:spcBef>
          <a:spcPct val="0"/>
        </a:spcBef>
        <a:spcAft>
          <a:spcPct val="0"/>
        </a:spcAft>
        <a:defRPr sz="4400">
          <a:solidFill>
            <a:schemeClr val="tx1"/>
          </a:solidFill>
          <a:latin typeface="Calibri" pitchFamily="34" charset="0"/>
          <a:cs typeface="Arial" charset="0"/>
        </a:defRPr>
      </a:lvl2pPr>
      <a:lvl3pPr algn="ctr" rtl="0" eaLnBrk="1" fontAlgn="base" hangingPunct="1">
        <a:spcBef>
          <a:spcPct val="0"/>
        </a:spcBef>
        <a:spcAft>
          <a:spcPct val="0"/>
        </a:spcAft>
        <a:defRPr sz="4400">
          <a:solidFill>
            <a:schemeClr val="tx1"/>
          </a:solidFill>
          <a:latin typeface="Calibri" pitchFamily="34" charset="0"/>
          <a:cs typeface="Arial" charset="0"/>
        </a:defRPr>
      </a:lvl3pPr>
      <a:lvl4pPr algn="ctr" rtl="0" eaLnBrk="1" fontAlgn="base" hangingPunct="1">
        <a:spcBef>
          <a:spcPct val="0"/>
        </a:spcBef>
        <a:spcAft>
          <a:spcPct val="0"/>
        </a:spcAft>
        <a:defRPr sz="4400">
          <a:solidFill>
            <a:schemeClr val="tx1"/>
          </a:solidFill>
          <a:latin typeface="Calibri" pitchFamily="34" charset="0"/>
          <a:cs typeface="Arial" charset="0"/>
        </a:defRPr>
      </a:lvl4pPr>
      <a:lvl5pPr algn="ctr" rtl="0" eaLnBrk="1" fontAlgn="base" hangingPunct="1">
        <a:spcBef>
          <a:spcPct val="0"/>
        </a:spcBef>
        <a:spcAft>
          <a:spcPct val="0"/>
        </a:spcAft>
        <a:defRPr sz="4400">
          <a:solidFill>
            <a:schemeClr val="tx1"/>
          </a:solidFill>
          <a:latin typeface="Calibri" pitchFamily="34"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cs typeface="Arial" charset="0"/>
        </a:defRPr>
      </a:lvl6pPr>
      <a:lvl7pPr marL="914400" algn="ctr" rtl="0" eaLnBrk="1" fontAlgn="base" hangingPunct="1">
        <a:spcBef>
          <a:spcPct val="0"/>
        </a:spcBef>
        <a:spcAft>
          <a:spcPct val="0"/>
        </a:spcAft>
        <a:defRPr sz="4400">
          <a:solidFill>
            <a:schemeClr val="tx1"/>
          </a:solidFill>
          <a:latin typeface="Calibri" pitchFamily="34" charset="0"/>
          <a:cs typeface="Arial" charset="0"/>
        </a:defRPr>
      </a:lvl7pPr>
      <a:lvl8pPr marL="1371600" algn="ctr" rtl="0" eaLnBrk="1" fontAlgn="base" hangingPunct="1">
        <a:spcBef>
          <a:spcPct val="0"/>
        </a:spcBef>
        <a:spcAft>
          <a:spcPct val="0"/>
        </a:spcAft>
        <a:defRPr sz="4400">
          <a:solidFill>
            <a:schemeClr val="tx1"/>
          </a:solidFill>
          <a:latin typeface="Calibri" pitchFamily="34" charset="0"/>
          <a:cs typeface="Arial" charset="0"/>
        </a:defRPr>
      </a:lvl8pPr>
      <a:lvl9pPr marL="1828800" algn="ctr" rtl="0" eaLnBrk="1" fontAlgn="base" hangingPunct="1">
        <a:spcBef>
          <a:spcPct val="0"/>
        </a:spcBef>
        <a:spcAft>
          <a:spcPct val="0"/>
        </a:spcAft>
        <a:defRPr sz="4400">
          <a:solidFill>
            <a:schemeClr val="tx1"/>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charset="0"/>
        <a:buChar char="•"/>
        <a:defRPr sz="3200" kern="1200">
          <a:solidFill>
            <a:schemeClr val="tx1"/>
          </a:solidFill>
          <a:latin typeface="+mn-lt"/>
          <a:ea typeface="+mn-ea"/>
          <a:cs typeface="Arial" charset="0"/>
        </a:defRPr>
      </a:lvl1pPr>
      <a:lvl2pPr marL="742950" indent="-285750" algn="r" rtl="1"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000C6A6F-5D4F-4526-992F-ED6A5BE2B5FD}" type="datetime3">
              <a:rPr lang="en-US" smtClean="0"/>
              <a:t>10 April 2025</a:t>
            </a:fld>
            <a:endParaRPr lang="en-US" dirty="0"/>
          </a:p>
        </p:txBody>
      </p:sp>
      <p:sp>
        <p:nvSpPr>
          <p:cNvPr id="2" name="Title 1"/>
          <p:cNvSpPr>
            <a:spLocks noGrp="1"/>
          </p:cNvSpPr>
          <p:nvPr>
            <p:ph type="title"/>
          </p:nvPr>
        </p:nvSpPr>
        <p:spPr>
          <a:xfrm>
            <a:off x="683568" y="1988840"/>
            <a:ext cx="7560840" cy="4032448"/>
          </a:xfrm>
          <a:ln>
            <a:solidFill>
              <a:schemeClr val="accent1"/>
            </a:solidFill>
          </a:ln>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a:lstStyle/>
          <a:p>
            <a:r>
              <a:rPr lang="ar-JO" sz="54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raditional Arabic" pitchFamily="18" charset="-78"/>
                <a:cs typeface="Traditional Arabic" pitchFamily="18" charset="-78"/>
              </a:rPr>
              <a:t>الية تجميع بيانات</a:t>
            </a:r>
            <a:br>
              <a:rPr lang="ar-JO" sz="54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raditional Arabic" pitchFamily="18" charset="-78"/>
                <a:cs typeface="Traditional Arabic" pitchFamily="18" charset="-78"/>
              </a:rPr>
            </a:br>
            <a:r>
              <a:rPr lang="ar-JO" sz="54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raditional Arabic" pitchFamily="18" charset="-78"/>
                <a:cs typeface="Traditional Arabic" pitchFamily="18" charset="-78"/>
              </a:rPr>
              <a:t> </a:t>
            </a:r>
            <a:r>
              <a:rPr lang="ar-JO" sz="5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Traditional Arabic" pitchFamily="18" charset="-78"/>
                <a:cs typeface="Traditional Arabic" pitchFamily="18" charset="-78"/>
              </a:rPr>
              <a:t>التجارة </a:t>
            </a:r>
            <a:r>
              <a:rPr lang="ar-JO" sz="54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raditional Arabic" pitchFamily="18" charset="-78"/>
                <a:cs typeface="Traditional Arabic" pitchFamily="18" charset="-78"/>
              </a:rPr>
              <a:t>الخارجية السلعية في الأردن</a:t>
            </a:r>
            <a:endParaRPr lang="en-US" sz="5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Traditional Arabic" pitchFamily="18" charset="-78"/>
              <a:cs typeface="Traditional Arabic" pitchFamily="18" charset="-78"/>
            </a:endParaRPr>
          </a:p>
        </p:txBody>
      </p:sp>
      <p:sp>
        <p:nvSpPr>
          <p:cNvPr id="5" name="Slide Number Placeholder 4"/>
          <p:cNvSpPr>
            <a:spLocks noGrp="1"/>
          </p:cNvSpPr>
          <p:nvPr>
            <p:ph type="sldNum" sz="quarter" idx="12"/>
          </p:nvPr>
        </p:nvSpPr>
        <p:spPr/>
        <p:txBody>
          <a:bodyPr/>
          <a:lstStyle/>
          <a:p>
            <a:pPr>
              <a:defRPr/>
            </a:pPr>
            <a:fld id="{D7F1B6A9-BE59-4176-8E20-28E87B76C290}" type="slidenum">
              <a:rPr lang="en-US" smtClean="0"/>
              <a:pPr>
                <a:defRPr/>
              </a:pPr>
              <a:t>1</a:t>
            </a:fld>
            <a:endParaRPr lang="en-US" dirty="0"/>
          </a:p>
        </p:txBody>
      </p:sp>
    </p:spTree>
    <p:extLst>
      <p:ext uri="{BB962C8B-B14F-4D97-AF65-F5344CB8AC3E}">
        <p14:creationId xmlns:p14="http://schemas.microsoft.com/office/powerpoint/2010/main" val="3520983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7704856" cy="4176464"/>
          </a:xfrm>
        </p:spPr>
        <p:style>
          <a:lnRef idx="2">
            <a:schemeClr val="dk1"/>
          </a:lnRef>
          <a:fillRef idx="1">
            <a:schemeClr val="lt1"/>
          </a:fillRef>
          <a:effectRef idx="0">
            <a:schemeClr val="dk1"/>
          </a:effectRef>
          <a:fontRef idx="minor">
            <a:schemeClr val="dk1"/>
          </a:fontRef>
        </p:style>
        <p:txBody>
          <a:bodyPr/>
          <a:lstStyle/>
          <a:p>
            <a:pPr marL="0" indent="0" algn="just">
              <a:buNone/>
            </a:pPr>
            <a:r>
              <a:rPr lang="ar-JO" sz="3000" b="1" dirty="0" smtClean="0">
                <a:solidFill>
                  <a:srgbClr val="0070C0"/>
                </a:solidFill>
                <a:latin typeface="Traditional Arabic" pitchFamily="18" charset="-78"/>
                <a:ea typeface="Calibri"/>
                <a:cs typeface="Traditional Arabic" pitchFamily="18" charset="-78"/>
              </a:rPr>
              <a:t>نشر البيانات </a:t>
            </a:r>
            <a:endParaRPr lang="ar-JO" sz="3000" b="1" dirty="0" smtClean="0">
              <a:solidFill>
                <a:srgbClr val="0070C0"/>
              </a:solidFill>
              <a:latin typeface="Traditional Arabic" pitchFamily="18" charset="-78"/>
              <a:ea typeface="Calibri"/>
              <a:cs typeface="Traditional Arabic" pitchFamily="18" charset="-78"/>
            </a:endParaRPr>
          </a:p>
          <a:p>
            <a:pPr marL="0" indent="0" algn="just">
              <a:buNone/>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يتم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نشر بيانات التجارة الخارجية على موقع الدائرة كالتالي:</a:t>
            </a:r>
          </a:p>
          <a:p>
            <a:pPr marL="0" indent="0" algn="just">
              <a:buNone/>
            </a:pPr>
            <a:r>
              <a:rPr lang="ar-JO" sz="2400" b="1" dirty="0">
                <a:solidFill>
                  <a:srgbClr val="0070C0"/>
                </a:solidFill>
                <a:latin typeface="Traditional Arabic" pitchFamily="18" charset="-78"/>
                <a:ea typeface="Calibri"/>
                <a:cs typeface="Traditional Arabic" pitchFamily="18" charset="-78"/>
              </a:rPr>
              <a:t>البيانات الشهريه </a:t>
            </a:r>
            <a:endParaRPr lang="ar-JO" sz="2400" b="1" dirty="0" smtClean="0">
              <a:solidFill>
                <a:srgbClr val="0070C0"/>
              </a:solidFill>
              <a:latin typeface="Traditional Arabic" pitchFamily="18" charset="-78"/>
              <a:ea typeface="Calibri"/>
              <a:cs typeface="Traditional Arabic" pitchFamily="18" charset="-78"/>
            </a:endParaRPr>
          </a:p>
          <a:p>
            <a:pPr marL="0" indent="0" algn="just">
              <a:buNone/>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في نهاية كل </a:t>
            </a:r>
            <a:r>
              <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شهر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تقريبا </a:t>
            </a:r>
            <a:r>
              <a:rPr lang="ar-JO" sz="2000" dirty="0">
                <a:solidFill>
                  <a:prstClr val="black"/>
                </a:solidFill>
                <a:latin typeface="Times New Roman" panose="02020603050405020304" pitchFamily="18" charset="0"/>
                <a:ea typeface="Times New Roman" panose="02020603050405020304" pitchFamily="18" charset="0"/>
              </a:rPr>
              <a:t>يتم نشر البيانات وفق معيار </a:t>
            </a:r>
            <a:r>
              <a:rPr lang="ar-JO" sz="2000" dirty="0" smtClean="0">
                <a:solidFill>
                  <a:prstClr val="black"/>
                </a:solidFill>
                <a:latin typeface="Times New Roman" panose="02020603050405020304" pitchFamily="18" charset="0"/>
                <a:ea typeface="Times New Roman" panose="02020603050405020304" pitchFamily="18" charset="0"/>
              </a:rPr>
              <a:t>نشر </a:t>
            </a:r>
            <a:r>
              <a:rPr lang="ar-JO" sz="2000" dirty="0">
                <a:solidFill>
                  <a:prstClr val="black"/>
                </a:solidFill>
                <a:latin typeface="Times New Roman" panose="02020603050405020304" pitchFamily="18" charset="0"/>
                <a:ea typeface="Times New Roman" panose="02020603050405020304" pitchFamily="18" charset="0"/>
              </a:rPr>
              <a:t>البيانات الخاصة </a:t>
            </a:r>
            <a:r>
              <a:rPr lang="ar-JO" sz="2000" dirty="0" smtClean="0">
                <a:solidFill>
                  <a:prstClr val="black"/>
                </a:solidFill>
                <a:latin typeface="Times New Roman" panose="02020603050405020304" pitchFamily="18" charset="0"/>
                <a:ea typeface="Times New Roman" panose="02020603050405020304" pitchFamily="18" charset="0"/>
              </a:rPr>
              <a:t>(</a:t>
            </a:r>
            <a:r>
              <a:rPr lang="en-US" sz="1800" dirty="0">
                <a:solidFill>
                  <a:prstClr val="black"/>
                </a:solidFill>
                <a:latin typeface="Times New Roman" panose="02020603050405020304" pitchFamily="18" charset="0"/>
                <a:ea typeface="Times New Roman" panose="02020603050405020304" pitchFamily="18" charset="0"/>
              </a:rPr>
              <a:t>SDDS</a:t>
            </a:r>
            <a:r>
              <a:rPr lang="ar-JO" sz="2000" dirty="0" smtClean="0">
                <a:solidFill>
                  <a:prstClr val="black"/>
                </a:solidFill>
                <a:latin typeface="Times New Roman" panose="02020603050405020304" pitchFamily="18" charset="0"/>
                <a:ea typeface="Times New Roman" panose="02020603050405020304" pitchFamily="18" charset="0"/>
              </a:rPr>
              <a:t>)</a:t>
            </a:r>
            <a:r>
              <a:rPr lang="en-US"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حيث يتم نشرمايلي: </a:t>
            </a:r>
            <a:endPar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a:p>
            <a:pPr algn="just">
              <a:buFont typeface="Arial" panose="020B0604020202020204" pitchFamily="34" charset="0"/>
              <a:buChar char="•"/>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جداول </a:t>
            </a:r>
            <a:r>
              <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التجارة الخارجية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الستة (صادرات ومستوردات ومعاد تصديرة حسب السلعة وحسب البلد) للشهر الحالي مقارنة بالشهر نفسة من العام السابق وكذلك الجداول التراكمية حتى نهاية الشهر الحالي ومقارنتها بالجداول التراكمية للفترة نفسها من العام السابق </a:t>
            </a:r>
          </a:p>
          <a:p>
            <a:pPr algn="just">
              <a:buFont typeface="Arial" panose="020B0604020202020204" pitchFamily="34" charset="0"/>
              <a:buChar char="•"/>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الخبر الصحفي للشهر الحالي والذي يحتوي على اهم مؤشرات التجارة الخارجية واهم السلع والبلدان المستورد منها والمصدر لها</a:t>
            </a:r>
            <a:endPar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05C802-1CEF-42B3-931D-C26E20E55E76}"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C5C29A-2B88-402A-8609-C6C916C051F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33962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7704856" cy="4176464"/>
          </a:xfrm>
        </p:spPr>
        <p:style>
          <a:lnRef idx="2">
            <a:schemeClr val="dk1"/>
          </a:lnRef>
          <a:fillRef idx="1">
            <a:schemeClr val="lt1"/>
          </a:fillRef>
          <a:effectRef idx="0">
            <a:schemeClr val="dk1"/>
          </a:effectRef>
          <a:fontRef idx="minor">
            <a:schemeClr val="dk1"/>
          </a:fontRef>
        </p:style>
        <p:txBody>
          <a:bodyPr/>
          <a:lstStyle/>
          <a:p>
            <a:pPr marL="0" indent="0" algn="just">
              <a:buNone/>
            </a:pPr>
            <a:r>
              <a:rPr lang="ar-JO" sz="2400" b="1" dirty="0" smtClean="0">
                <a:solidFill>
                  <a:srgbClr val="0070C0"/>
                </a:solidFill>
                <a:latin typeface="Traditional Arabic" pitchFamily="18" charset="-78"/>
                <a:ea typeface="Calibri"/>
                <a:cs typeface="Traditional Arabic" pitchFamily="18" charset="-78"/>
              </a:rPr>
              <a:t>تابع نشر البيانات </a:t>
            </a:r>
            <a:r>
              <a:rPr lang="ar-JO" sz="2400" b="1" dirty="0">
                <a:solidFill>
                  <a:srgbClr val="0070C0"/>
                </a:solidFill>
                <a:latin typeface="Traditional Arabic" pitchFamily="18" charset="-78"/>
                <a:ea typeface="Calibri"/>
                <a:cs typeface="Traditional Arabic" pitchFamily="18" charset="-78"/>
              </a:rPr>
              <a:t>الشهريه </a:t>
            </a:r>
            <a:endParaRPr lang="ar-JO" sz="2400" b="1" dirty="0" smtClean="0">
              <a:solidFill>
                <a:srgbClr val="0070C0"/>
              </a:solidFill>
              <a:latin typeface="Traditional Arabic" pitchFamily="18" charset="-78"/>
              <a:ea typeface="Calibri"/>
              <a:cs typeface="Traditional Arabic" pitchFamily="18" charset="-78"/>
            </a:endParaRPr>
          </a:p>
          <a:p>
            <a:pPr marL="0" indent="0" algn="just">
              <a:buNone/>
            </a:pPr>
            <a:endParaRPr lang="ar-JO" sz="2400" b="1" dirty="0">
              <a:solidFill>
                <a:srgbClr val="0070C0"/>
              </a:solidFill>
              <a:latin typeface="Traditional Arabic" pitchFamily="18" charset="-78"/>
              <a:ea typeface="Calibri"/>
              <a:cs typeface="Traditional Arabic" pitchFamily="18" charset="-78"/>
            </a:endParaRPr>
          </a:p>
          <a:p>
            <a:pPr algn="just">
              <a:buFont typeface="Arial" panose="020B0604020202020204" pitchFamily="34" charset="0"/>
              <a:buChar char="•"/>
            </a:pPr>
            <a:r>
              <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ملفات</a:t>
            </a:r>
            <a:r>
              <a:rPr lang="ar-JO" sz="2400" b="1" dirty="0" smtClean="0">
                <a:solidFill>
                  <a:srgbClr val="0070C0"/>
                </a:solidFill>
                <a:latin typeface="Traditional Arabic" pitchFamily="18" charset="-78"/>
                <a:ea typeface="Calibri"/>
                <a:cs typeface="Traditional Arabic" pitchFamily="18" charset="-78"/>
              </a:rPr>
              <a:t>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اكسل فيها بيانات تفصيلية عن كل السلع المستوردة والمصدرة والمعاد تصديرها وكل بلد مستوردة منه هذه السلعة او مصدر له وهذه البيانات التفصيلية الشهريه لايتم نشرها على موقع الدائرة بل تزود حسب الطلب عبر الأيميل للباحثين والجهات الحكومية المهتمة وبعض الجهات ذات العلاقة</a:t>
            </a:r>
            <a:endPar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05C802-1CEF-42B3-931D-C26E20E55E76}"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C5C29A-2B88-402A-8609-C6C916C051F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48694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7704856" cy="4176464"/>
          </a:xfrm>
        </p:spPr>
        <p:style>
          <a:lnRef idx="2">
            <a:schemeClr val="dk1"/>
          </a:lnRef>
          <a:fillRef idx="1">
            <a:schemeClr val="lt1"/>
          </a:fillRef>
          <a:effectRef idx="0">
            <a:schemeClr val="dk1"/>
          </a:effectRef>
          <a:fontRef idx="minor">
            <a:schemeClr val="dk1"/>
          </a:fontRef>
        </p:style>
        <p:txBody>
          <a:bodyPr/>
          <a:lstStyle/>
          <a:p>
            <a:pPr marL="0" indent="0" algn="just">
              <a:buNone/>
            </a:pPr>
            <a:r>
              <a:rPr lang="ar-JO" sz="2400" b="1" dirty="0">
                <a:solidFill>
                  <a:srgbClr val="0070C0"/>
                </a:solidFill>
                <a:latin typeface="Traditional Arabic" pitchFamily="18" charset="-78"/>
                <a:ea typeface="Calibri"/>
                <a:cs typeface="Traditional Arabic" pitchFamily="18" charset="-78"/>
              </a:rPr>
              <a:t>نشر البيانات السنوية </a:t>
            </a:r>
            <a:endParaRPr lang="ar-JO" sz="2400" b="1" dirty="0" smtClean="0">
              <a:solidFill>
                <a:srgbClr val="0070C0"/>
              </a:solidFill>
              <a:latin typeface="Traditional Arabic" pitchFamily="18" charset="-78"/>
              <a:ea typeface="Calibri"/>
              <a:cs typeface="Traditional Arabic" pitchFamily="18" charset="-78"/>
            </a:endParaRPr>
          </a:p>
          <a:p>
            <a:pPr marL="0" indent="0" algn="just">
              <a:buNone/>
            </a:pPr>
            <a:endParaRPr lang="ar-JO" sz="2400" b="1" dirty="0">
              <a:solidFill>
                <a:srgbClr val="0070C0"/>
              </a:solidFill>
              <a:latin typeface="Traditional Arabic" pitchFamily="18" charset="-78"/>
              <a:ea typeface="Calibri"/>
              <a:cs typeface="Traditional Arabic" pitchFamily="18" charset="-78"/>
            </a:endParaRPr>
          </a:p>
          <a:p>
            <a:pPr marL="0" lvl="0" indent="0" algn="just">
              <a:lnSpc>
                <a:spcPct val="200000"/>
              </a:lnSpc>
              <a:buNone/>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يتم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نشر بيانات التجارة الخارجية السنويه على موقع الدائرة حيث يتم نشر ال</a:t>
            </a:r>
            <a:r>
              <a:rPr lang="ar-JO" sz="2000" dirty="0" smtClean="0">
                <a:solidFill>
                  <a:prstClr val="black"/>
                </a:solidFill>
                <a:latin typeface="Times New Roman" panose="02020603050405020304" pitchFamily="18" charset="0"/>
                <a:ea typeface="Times New Roman" panose="02020603050405020304" pitchFamily="18" charset="0"/>
              </a:rPr>
              <a:t>بيانات التفصيلية </a:t>
            </a:r>
            <a:r>
              <a:rPr lang="ar-JO" sz="2000" dirty="0">
                <a:solidFill>
                  <a:prstClr val="black"/>
                </a:solidFill>
                <a:latin typeface="Times New Roman" panose="02020603050405020304" pitchFamily="18" charset="0"/>
                <a:ea typeface="Times New Roman" panose="02020603050405020304" pitchFamily="18" charset="0"/>
              </a:rPr>
              <a:t>لجميع انواع التجارة وحسب الدولة والسلعة منذ عام 1994 ولغاية 2024</a:t>
            </a:r>
          </a:p>
          <a:p>
            <a:pPr marL="0" indent="0" algn="just">
              <a:buNone/>
            </a:pPr>
            <a:endPar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05C802-1CEF-42B3-931D-C26E20E55E76}"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C5C29A-2B88-402A-8609-C6C916C051F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98873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7704856" cy="4176464"/>
          </a:xfrm>
        </p:spPr>
        <p:style>
          <a:lnRef idx="2">
            <a:schemeClr val="dk1"/>
          </a:lnRef>
          <a:fillRef idx="1">
            <a:schemeClr val="lt1"/>
          </a:fillRef>
          <a:effectRef idx="0">
            <a:schemeClr val="dk1"/>
          </a:effectRef>
          <a:fontRef idx="minor">
            <a:schemeClr val="dk1"/>
          </a:fontRef>
        </p:style>
        <p:txBody>
          <a:bodyPr/>
          <a:lstStyle/>
          <a:p>
            <a:pPr marL="0" indent="0" algn="just">
              <a:buNone/>
            </a:pPr>
            <a:r>
              <a:rPr lang="ar-JO" sz="3000" b="1" dirty="0" smtClean="0">
                <a:solidFill>
                  <a:srgbClr val="0070C0"/>
                </a:solidFill>
                <a:latin typeface="Traditional Arabic" pitchFamily="18" charset="-78"/>
                <a:ea typeface="Calibri"/>
                <a:cs typeface="Traditional Arabic" pitchFamily="18" charset="-78"/>
              </a:rPr>
              <a:t>تجميع البيانات على النظام العام</a:t>
            </a:r>
          </a:p>
          <a:p>
            <a:pPr marL="0" lvl="0" indent="0" algn="just">
              <a:lnSpc>
                <a:spcPct val="200000"/>
              </a:lnSpc>
              <a:buNone/>
            </a:pPr>
            <a:r>
              <a:rPr lang="ar-JO" sz="2000" dirty="0" smtClean="0">
                <a:solidFill>
                  <a:prstClr val="black"/>
                </a:solidFill>
                <a:latin typeface="Times New Roman" panose="02020603050405020304" pitchFamily="18" charset="0"/>
                <a:ea typeface="Times New Roman" panose="02020603050405020304" pitchFamily="18" charset="0"/>
              </a:rPr>
              <a:t>سنقوم بالربع الأخير من العام الحالي بتجميع البيانات على النظام العام بدلا من النظام الخاص الموسع المعمول به حاليا نظرا للتوصيات الدولية واحتياجات الحسابات القومية وميزان المدفوعات حيث ان النظام العام يقوم بضم جميع مناطق الإقليم الأقتصادي في احتساب احصاءات التجارة الخارجية ولا يتم استثناء أي جزء منه مثل (المناطق الحرة و المستودعات الجمركية) فتضمن احتساب </a:t>
            </a:r>
            <a:r>
              <a:rPr lang="ar-JO" sz="2000" dirty="0">
                <a:solidFill>
                  <a:prstClr val="black"/>
                </a:solidFill>
                <a:latin typeface="Times New Roman" panose="02020603050405020304" pitchFamily="18" charset="0"/>
                <a:ea typeface="Times New Roman" panose="02020603050405020304" pitchFamily="18" charset="0"/>
              </a:rPr>
              <a:t>جميع السلع الداخلة او الخارجة ضمن الاقليم </a:t>
            </a:r>
            <a:r>
              <a:rPr lang="ar-JO" sz="2000" dirty="0" smtClean="0">
                <a:solidFill>
                  <a:prstClr val="black"/>
                </a:solidFill>
                <a:latin typeface="Times New Roman" panose="02020603050405020304" pitchFamily="18" charset="0"/>
                <a:ea typeface="Times New Roman" panose="02020603050405020304" pitchFamily="18" charset="0"/>
              </a:rPr>
              <a:t>الاقتصادي الواحد</a:t>
            </a:r>
            <a:endParaRPr lang="ar-JO" sz="2000" dirty="0">
              <a:solidFill>
                <a:prstClr val="black"/>
              </a:solidFill>
              <a:latin typeface="Times New Roman" panose="02020603050405020304" pitchFamily="18" charset="0"/>
              <a:ea typeface="Times New Roman" panose="02020603050405020304" pitchFamily="18" charset="0"/>
            </a:endParaRPr>
          </a:p>
          <a:p>
            <a:pPr marL="0" lvl="0" indent="0" algn="just">
              <a:buNone/>
            </a:pPr>
            <a:endParaRPr lang="ar-JO" sz="2000" dirty="0">
              <a:solidFill>
                <a:prstClr val="black"/>
              </a:solidFill>
              <a:latin typeface="Times New Roman" panose="02020603050405020304" pitchFamily="18" charset="0"/>
              <a:ea typeface="Times New Roman" panose="02020603050405020304" pitchFamily="18" charset="0"/>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05C802-1CEF-42B3-931D-C26E20E55E76}"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C5C29A-2B88-402A-8609-C6C916C051F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3765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05C802-1CEF-42B3-931D-C26E20E55E76}"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C5C29A-2B88-402A-8609-C6C916C051F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2" name="Content Placeholder 1"/>
          <p:cNvSpPr>
            <a:spLocks noGrp="1"/>
          </p:cNvSpPr>
          <p:nvPr>
            <p:ph idx="1"/>
          </p:nvPr>
        </p:nvSpPr>
        <p:spPr>
          <a:xfrm>
            <a:off x="1331640" y="2204864"/>
            <a:ext cx="6487641" cy="2160240"/>
          </a:xfrm>
          <a:ln>
            <a:solidFill>
              <a:srgbClr val="C00000"/>
            </a:solidFill>
          </a:ln>
          <a:effectLst>
            <a:glow rad="63500">
              <a:schemeClr val="accent2">
                <a:satMod val="175000"/>
                <a:alpha val="40000"/>
              </a:schemeClr>
            </a:glow>
          </a:effectLst>
        </p:spPr>
        <p:txBody>
          <a:bodyPr/>
          <a:lstStyle/>
          <a:p>
            <a:pPr marL="0" indent="0" algn="ctr">
              <a:buNone/>
            </a:pPr>
            <a:endParaRPr lang="ar-JO" dirty="0" smtClean="0"/>
          </a:p>
          <a:p>
            <a:pPr marL="0" indent="0" algn="ctr">
              <a:buNone/>
            </a:pPr>
            <a:r>
              <a:rPr lang="ar-JO" sz="4000" b="1" dirty="0" smtClean="0">
                <a:ln w="22225">
                  <a:solidFill>
                    <a:schemeClr val="accent2"/>
                  </a:solidFill>
                  <a:prstDash val="solid"/>
                </a:ln>
                <a:solidFill>
                  <a:schemeClr val="accent2">
                    <a:lumMod val="40000"/>
                    <a:lumOff val="60000"/>
                  </a:schemeClr>
                </a:solidFill>
              </a:rPr>
              <a:t>شكراً لحسن الاستماع</a:t>
            </a:r>
            <a:endParaRPr lang="en-US" sz="4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66122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B97B26-EE7B-4BD0-A8A0-D6197EC0E0D7}"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0746AB-D75A-4993-AE63-2C59D89FEE0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Rectangle 4"/>
          <p:cNvSpPr/>
          <p:nvPr/>
        </p:nvSpPr>
        <p:spPr>
          <a:xfrm>
            <a:off x="899592" y="1916832"/>
            <a:ext cx="7416824" cy="391889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just" defTabSz="914400" rtl="1" eaLnBrk="1" fontAlgn="base" latinLnBrk="0" hangingPunct="1">
              <a:lnSpc>
                <a:spcPct val="115000"/>
              </a:lnSpc>
              <a:spcBef>
                <a:spcPts val="0"/>
              </a:spcBef>
              <a:spcAft>
                <a:spcPts val="1000"/>
              </a:spcAft>
              <a:buClrTx/>
              <a:buSzPts val="1300"/>
              <a:buFontTx/>
              <a:buNone/>
              <a:tabLst/>
              <a:defRPr/>
            </a:pPr>
            <a:r>
              <a:rPr kumimoji="0" lang="ar-JO" sz="3000" b="1" i="0" u="none" strike="noStrike" kern="1200" cap="none" spc="0" normalizeH="0" baseline="0" noProof="0" dirty="0">
                <a:ln>
                  <a:noFill/>
                </a:ln>
                <a:solidFill>
                  <a:srgbClr val="0070C0"/>
                </a:solidFill>
                <a:effectLst/>
                <a:uLnTx/>
                <a:uFillTx/>
                <a:latin typeface="Traditional Arabic" pitchFamily="18" charset="-78"/>
                <a:ea typeface="Calibri"/>
                <a:cs typeface="Traditional Arabic" pitchFamily="18" charset="-78"/>
              </a:rPr>
              <a:t>مقدمة</a:t>
            </a:r>
            <a:r>
              <a:rPr kumimoji="0" lang="ar-JO"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endParaRPr kumimoji="0" lang="ar-JO" sz="24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endParaRPr>
          </a:p>
          <a:p>
            <a:pPr lvl="0" algn="just">
              <a:lnSpc>
                <a:spcPct val="300000"/>
              </a:lnSpc>
            </a:pPr>
            <a:r>
              <a:rPr lang="ar-SA" sz="2000" dirty="0">
                <a:solidFill>
                  <a:prstClr val="black"/>
                </a:solidFill>
                <a:latin typeface="Times New Roman" panose="02020603050405020304" pitchFamily="18" charset="0"/>
                <a:ea typeface="Times New Roman" panose="02020603050405020304" pitchFamily="18" charset="0"/>
              </a:rPr>
              <a:t>يقوم قسم التجارة الخارجية</a:t>
            </a:r>
            <a:r>
              <a:rPr lang="en-US" sz="2000" dirty="0">
                <a:solidFill>
                  <a:prstClr val="black"/>
                </a:solidFill>
                <a:latin typeface="Times New Roman" panose="02020603050405020304" pitchFamily="18" charset="0"/>
                <a:ea typeface="Times New Roman" panose="02020603050405020304" pitchFamily="18" charset="0"/>
              </a:rPr>
              <a:t> </a:t>
            </a:r>
            <a:r>
              <a:rPr lang="ar-SA" sz="2000" dirty="0">
                <a:solidFill>
                  <a:prstClr val="black"/>
                </a:solidFill>
                <a:latin typeface="Times New Roman" panose="02020603050405020304" pitchFamily="18" charset="0"/>
                <a:ea typeface="Times New Roman" panose="02020603050405020304" pitchFamily="18" charset="0"/>
              </a:rPr>
              <a:t>بتوفير معلومات إحصائية عن إحصاءات التجارة الخارجية</a:t>
            </a:r>
            <a:r>
              <a:rPr lang="ar-JO" sz="2000" dirty="0">
                <a:solidFill>
                  <a:prstClr val="black"/>
                </a:solidFill>
                <a:latin typeface="Times New Roman" panose="02020603050405020304" pitchFamily="18" charset="0"/>
                <a:ea typeface="Times New Roman" panose="02020603050405020304" pitchFamily="18" charset="0"/>
              </a:rPr>
              <a:t> للسلع</a:t>
            </a:r>
            <a:r>
              <a:rPr lang="ar-SA" sz="2000" dirty="0">
                <a:solidFill>
                  <a:prstClr val="black"/>
                </a:solidFill>
                <a:latin typeface="Times New Roman" panose="02020603050405020304" pitchFamily="18" charset="0"/>
                <a:ea typeface="Times New Roman" panose="02020603050405020304" pitchFamily="18" charset="0"/>
              </a:rPr>
              <a:t> حسب نوع التجارة من صادرات وطنية ومستوردات ومعاد تصديره </a:t>
            </a:r>
            <a:r>
              <a:rPr lang="ar-JO" sz="2000" dirty="0">
                <a:solidFill>
                  <a:prstClr val="black"/>
                </a:solidFill>
                <a:latin typeface="Times New Roman" panose="02020603050405020304" pitchFamily="18" charset="0"/>
                <a:ea typeface="Times New Roman" panose="02020603050405020304" pitchFamily="18" charset="0"/>
              </a:rPr>
              <a:t>ومن ثم استخراج مؤشرات الميزان التجاري والصادرات الكلية ونسبة تغطيتها للمستوردات </a:t>
            </a:r>
            <a:endParaRPr lang="en-US" sz="2000" dirty="0">
              <a:solidFill>
                <a:prstClr val="black"/>
              </a:solidFill>
              <a:latin typeface="Times New Roman" panose="02020603050405020304" pitchFamily="18" charset="0"/>
              <a:ea typeface="Times New Roman" panose="02020603050405020304" pitchFamily="18" charset="0"/>
            </a:endParaRPr>
          </a:p>
          <a:p>
            <a:pPr marL="0" marR="0" lvl="0" indent="0" algn="just" defTabSz="914400" rtl="1" eaLnBrk="1" fontAlgn="base" latinLnBrk="0" hangingPunct="1">
              <a:lnSpc>
                <a:spcPct val="115000"/>
              </a:lnSpc>
              <a:spcBef>
                <a:spcPts val="0"/>
              </a:spcBef>
              <a:spcAft>
                <a:spcPts val="1000"/>
              </a:spcAft>
              <a:buClrTx/>
              <a:buSzPts val="1300"/>
              <a:buFontTx/>
              <a:buNone/>
              <a:tabLst/>
              <a:defRPr/>
            </a:pPr>
            <a:r>
              <a:rPr kumimoji="0" lang="ar-JO" sz="2400" b="0" i="0" u="none" strike="noStrike" kern="1200" cap="none" spc="0" normalizeH="0" baseline="0" noProof="0" dirty="0" smtClean="0">
                <a:ln>
                  <a:noFill/>
                </a:ln>
                <a:solidFill>
                  <a:prstClr val="black"/>
                </a:solidFill>
                <a:effectLst/>
                <a:uLnTx/>
                <a:uFillTx/>
                <a:latin typeface="Calibri"/>
                <a:ea typeface="Calibri"/>
                <a:cs typeface="Arial"/>
              </a:rPr>
              <a:t>			</a:t>
            </a:r>
            <a:endParaRPr kumimoji="0" lang="en-US" sz="2400" b="0" i="0" u="none" strike="noStrike" kern="1200" cap="none" spc="0" normalizeH="0" baseline="0" noProof="0" dirty="0">
              <a:ln>
                <a:noFill/>
              </a:ln>
              <a:solidFill>
                <a:prstClr val="black"/>
              </a:solidFill>
              <a:effectLst/>
              <a:uLnTx/>
              <a:uFillTx/>
              <a:latin typeface="Calibri"/>
              <a:ea typeface="Calibri"/>
              <a:cs typeface="Arial"/>
            </a:endParaRPr>
          </a:p>
        </p:txBody>
      </p:sp>
    </p:spTree>
    <p:extLst>
      <p:ext uri="{BB962C8B-B14F-4D97-AF65-F5344CB8AC3E}">
        <p14:creationId xmlns:p14="http://schemas.microsoft.com/office/powerpoint/2010/main" val="2392136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EB97B26-EE7B-4BD0-A8A0-D6197EC0E0D7}" type="datetime3">
              <a:rPr lang="en-US" smtClean="0"/>
              <a:t>10 April 2025</a:t>
            </a:fld>
            <a:endParaRPr lang="en-US" dirty="0"/>
          </a:p>
        </p:txBody>
      </p:sp>
      <p:sp>
        <p:nvSpPr>
          <p:cNvPr id="4" name="Slide Number Placeholder 3"/>
          <p:cNvSpPr>
            <a:spLocks noGrp="1"/>
          </p:cNvSpPr>
          <p:nvPr>
            <p:ph type="sldNum" sz="quarter" idx="12"/>
          </p:nvPr>
        </p:nvSpPr>
        <p:spPr/>
        <p:txBody>
          <a:bodyPr/>
          <a:lstStyle/>
          <a:p>
            <a:pPr>
              <a:defRPr/>
            </a:pPr>
            <a:fld id="{1F0746AB-D75A-4993-AE63-2C59D89FEE00}" type="slidenum">
              <a:rPr lang="en-US" smtClean="0"/>
              <a:pPr>
                <a:defRPr/>
              </a:pPr>
              <a:t>3</a:t>
            </a:fld>
            <a:endParaRPr lang="en-US" dirty="0"/>
          </a:p>
        </p:txBody>
      </p:sp>
      <p:sp>
        <p:nvSpPr>
          <p:cNvPr id="5" name="Rectangle 4"/>
          <p:cNvSpPr/>
          <p:nvPr/>
        </p:nvSpPr>
        <p:spPr>
          <a:xfrm>
            <a:off x="611560" y="1916833"/>
            <a:ext cx="7704856" cy="419858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15000"/>
              </a:lnSpc>
              <a:spcBef>
                <a:spcPts val="0"/>
              </a:spcBef>
              <a:spcAft>
                <a:spcPts val="1000"/>
              </a:spcAft>
              <a:buSzPts val="1300"/>
              <a:buFont typeface="Arial" panose="020B0604020202020204" pitchFamily="34" charset="0"/>
              <a:buChar char="•"/>
            </a:pPr>
            <a:r>
              <a:rPr lang="ar-SA" sz="3000" b="1" dirty="0">
                <a:solidFill>
                  <a:srgbClr val="0070C0"/>
                </a:solidFill>
                <a:latin typeface="Traditional Arabic" pitchFamily="18" charset="-78"/>
                <a:ea typeface="Calibri"/>
                <a:cs typeface="Traditional Arabic" pitchFamily="18" charset="-78"/>
              </a:rPr>
              <a:t>أهداف التجارة الخارجية</a:t>
            </a:r>
            <a:endParaRPr lang="en-US" sz="3000" b="1" dirty="0">
              <a:solidFill>
                <a:srgbClr val="0070C0"/>
              </a:solidFill>
              <a:latin typeface="Traditional Arabic" pitchFamily="18" charset="-78"/>
              <a:ea typeface="Calibri"/>
              <a:cs typeface="Traditional Arabic" pitchFamily="18" charset="-78"/>
            </a:endParaRPr>
          </a:p>
          <a:p>
            <a:pPr marL="459740" marR="118745" indent="-457200" algn="just">
              <a:lnSpc>
                <a:spcPct val="200000"/>
              </a:lnSpc>
              <a:spcBef>
                <a:spcPts val="0"/>
              </a:spcBef>
              <a:spcAft>
                <a:spcPts val="0"/>
              </a:spcAft>
              <a:buFont typeface="Arial" panose="020B0604020202020204" pitchFamily="34" charset="0"/>
              <a:buChar char="•"/>
            </a:pPr>
            <a:r>
              <a:rPr lang="ar-SA" sz="2000" dirty="0">
                <a:solidFill>
                  <a:prstClr val="black"/>
                </a:solidFill>
                <a:latin typeface="Times New Roman" panose="02020603050405020304" pitchFamily="18" charset="0"/>
                <a:ea typeface="Times New Roman" panose="02020603050405020304" pitchFamily="18" charset="0"/>
              </a:rPr>
              <a:t>إصدار تقارير شهرية ونشرة سنوية شاملة لإحصاءات التجارة الخارجية.</a:t>
            </a:r>
            <a:endParaRPr lang="en-US" sz="2000" dirty="0">
              <a:solidFill>
                <a:prstClr val="black"/>
              </a:solidFill>
              <a:latin typeface="Times New Roman" panose="02020603050405020304" pitchFamily="18" charset="0"/>
              <a:ea typeface="Times New Roman" panose="02020603050405020304" pitchFamily="18" charset="0"/>
            </a:endParaRPr>
          </a:p>
          <a:p>
            <a:pPr marL="459740" indent="-457200" algn="just">
              <a:lnSpc>
                <a:spcPct val="200000"/>
              </a:lnSpc>
              <a:spcBef>
                <a:spcPts val="0"/>
              </a:spcBef>
              <a:spcAft>
                <a:spcPts val="0"/>
              </a:spcAft>
              <a:buFont typeface="Arial" panose="020B0604020202020204" pitchFamily="34" charset="0"/>
              <a:buChar char="•"/>
            </a:pPr>
            <a:r>
              <a:rPr lang="ar-SA" sz="2000" dirty="0">
                <a:solidFill>
                  <a:prstClr val="black"/>
                </a:solidFill>
                <a:latin typeface="Times New Roman" panose="02020603050405020304" pitchFamily="18" charset="0"/>
                <a:ea typeface="Times New Roman" panose="02020603050405020304" pitchFamily="18" charset="0"/>
              </a:rPr>
              <a:t>توفير قاعدة بيانات إحصائية شاملة لإحصاءات التجارة الخارجية شهرية وسنوية حسب الصنف والبلد وحسب وسائط النقل والأغراض الاقتصادية والترانزيت .</a:t>
            </a:r>
            <a:endParaRPr lang="en-US" sz="2000" dirty="0">
              <a:solidFill>
                <a:prstClr val="black"/>
              </a:solidFill>
              <a:latin typeface="Times New Roman" panose="02020603050405020304" pitchFamily="18" charset="0"/>
              <a:ea typeface="Times New Roman" panose="02020603050405020304" pitchFamily="18" charset="0"/>
            </a:endParaRPr>
          </a:p>
          <a:p>
            <a:pPr marL="459740" marR="114300" indent="-457200" algn="just">
              <a:lnSpc>
                <a:spcPct val="200000"/>
              </a:lnSpc>
              <a:spcBef>
                <a:spcPts val="0"/>
              </a:spcBef>
              <a:spcAft>
                <a:spcPts val="0"/>
              </a:spcAft>
              <a:buFont typeface="Arial" panose="020B0604020202020204" pitchFamily="34" charset="0"/>
              <a:buChar char="•"/>
            </a:pPr>
            <a:r>
              <a:rPr lang="ar-SA" sz="2000" dirty="0">
                <a:solidFill>
                  <a:prstClr val="black"/>
                </a:solidFill>
                <a:latin typeface="Times New Roman" panose="02020603050405020304" pitchFamily="18" charset="0"/>
                <a:ea typeface="Times New Roman" panose="02020603050405020304" pitchFamily="18" charset="0"/>
              </a:rPr>
              <a:t>حصر ورصد التبادل التجاري بين الدول (الميزان التجاري) .</a:t>
            </a:r>
            <a:endParaRPr lang="en-US" sz="2000" dirty="0">
              <a:solidFill>
                <a:prstClr val="black"/>
              </a:solidFill>
              <a:latin typeface="Times New Roman" panose="02020603050405020304" pitchFamily="18" charset="0"/>
              <a:ea typeface="Times New Roman" panose="02020603050405020304" pitchFamily="18" charset="0"/>
            </a:endParaRPr>
          </a:p>
          <a:p>
            <a:pPr marL="459740" indent="-457200" algn="just">
              <a:lnSpc>
                <a:spcPct val="200000"/>
              </a:lnSpc>
              <a:spcBef>
                <a:spcPts val="0"/>
              </a:spcBef>
              <a:spcAft>
                <a:spcPts val="0"/>
              </a:spcAft>
              <a:buFont typeface="Arial" panose="020B0604020202020204" pitchFamily="34" charset="0"/>
              <a:buChar char="•"/>
            </a:pPr>
            <a:r>
              <a:rPr lang="ar-SA" sz="2000" dirty="0">
                <a:solidFill>
                  <a:prstClr val="black"/>
                </a:solidFill>
                <a:latin typeface="Times New Roman" panose="02020603050405020304" pitchFamily="18" charset="0"/>
                <a:ea typeface="Times New Roman" panose="02020603050405020304" pitchFamily="18" charset="0"/>
              </a:rPr>
              <a:t>رفد الباحثين والمخططين ومتخذي القرار بالمعلومة الدقيقة لإحصاءات التجارة الخارجية</a:t>
            </a:r>
            <a:endParaRPr lang="en-US" sz="2000" dirty="0">
              <a:solidFill>
                <a:prstClr val="black"/>
              </a:solidFill>
              <a:latin typeface="Times New Roman" panose="02020603050405020304" pitchFamily="18" charset="0"/>
              <a:ea typeface="Times New Roman" panose="02020603050405020304" pitchFamily="18" charset="0"/>
            </a:endParaRPr>
          </a:p>
          <a:p>
            <a:pPr marL="342900" lvl="0" indent="-342900" algn="just">
              <a:spcBef>
                <a:spcPts val="0"/>
              </a:spcBef>
              <a:spcAft>
                <a:spcPts val="1000"/>
              </a:spcAft>
              <a:buSzPts val="1300"/>
              <a:buFont typeface="Arial" panose="020B0604020202020204" pitchFamily="34" charset="0"/>
              <a:buChar char="•"/>
            </a:pPr>
            <a:endParaRPr lang="en-US" sz="2400" dirty="0" smtClean="0">
              <a:latin typeface="Calibri"/>
              <a:ea typeface="Calibri"/>
              <a:cs typeface="Arial"/>
            </a:endParaRPr>
          </a:p>
        </p:txBody>
      </p:sp>
    </p:spTree>
    <p:extLst>
      <p:ext uri="{BB962C8B-B14F-4D97-AF65-F5344CB8AC3E}">
        <p14:creationId xmlns:p14="http://schemas.microsoft.com/office/powerpoint/2010/main" val="4102799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B97B26-EE7B-4BD0-A8A0-D6197EC0E0D7}"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0746AB-D75A-4993-AE63-2C59D89FEE0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Rectangle 4"/>
          <p:cNvSpPr/>
          <p:nvPr/>
        </p:nvSpPr>
        <p:spPr>
          <a:xfrm>
            <a:off x="611560" y="1196753"/>
            <a:ext cx="7704856" cy="453047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just">
              <a:lnSpc>
                <a:spcPct val="115000"/>
              </a:lnSpc>
              <a:spcBef>
                <a:spcPts val="0"/>
              </a:spcBef>
              <a:spcAft>
                <a:spcPts val="1000"/>
              </a:spcAft>
              <a:buSzPts val="1300"/>
            </a:pPr>
            <a:r>
              <a:rPr lang="ar-SA" sz="2200" b="1" dirty="0">
                <a:solidFill>
                  <a:srgbClr val="0070C0"/>
                </a:solidFill>
                <a:latin typeface="Traditional Arabic" pitchFamily="18" charset="-78"/>
                <a:ea typeface="Calibri"/>
                <a:cs typeface="Traditional Arabic" pitchFamily="18" charset="-78"/>
              </a:rPr>
              <a:t>مصادر بيانات إحصاءات التجارة الخارجية </a:t>
            </a:r>
            <a:endParaRPr lang="ar-JO" sz="2200" b="1" dirty="0" smtClean="0">
              <a:solidFill>
                <a:srgbClr val="0070C0"/>
              </a:solidFill>
              <a:latin typeface="Traditional Arabic" pitchFamily="18" charset="-78"/>
              <a:ea typeface="Calibri"/>
              <a:cs typeface="Traditional Arabic" pitchFamily="18" charset="-78"/>
            </a:endParaRPr>
          </a:p>
          <a:p>
            <a:pPr lvl="0" algn="just">
              <a:lnSpc>
                <a:spcPct val="115000"/>
              </a:lnSpc>
              <a:spcBef>
                <a:spcPts val="0"/>
              </a:spcBef>
              <a:spcAft>
                <a:spcPts val="1000"/>
              </a:spcAft>
              <a:buSzPts val="1300"/>
            </a:pPr>
            <a:r>
              <a:rPr lang="ar-JO" sz="2200" b="1" dirty="0" smtClean="0">
                <a:solidFill>
                  <a:srgbClr val="0070C0"/>
                </a:solidFill>
                <a:latin typeface="Traditional Arabic" pitchFamily="18" charset="-78"/>
                <a:ea typeface="Calibri"/>
                <a:cs typeface="Traditional Arabic" pitchFamily="18" charset="-78"/>
              </a:rPr>
              <a:t>المصدر الأول : دائرة الجمارك العامة</a:t>
            </a:r>
          </a:p>
          <a:p>
            <a:pPr lvl="0" algn="just">
              <a:lnSpc>
                <a:spcPct val="115000"/>
              </a:lnSpc>
              <a:spcBef>
                <a:spcPts val="0"/>
              </a:spcBef>
              <a:spcAft>
                <a:spcPts val="1000"/>
              </a:spcAft>
              <a:buSzPts val="1300"/>
            </a:pPr>
            <a:r>
              <a:rPr lang="ar-JO" sz="1600" dirty="0" smtClean="0">
                <a:latin typeface="Times New Roman" panose="02020603050405020304" pitchFamily="18" charset="0"/>
                <a:ea typeface="Times New Roman" panose="02020603050405020304" pitchFamily="18" charset="0"/>
              </a:rPr>
              <a:t>تعتبر دائرة الجمارك العامة </a:t>
            </a:r>
            <a:r>
              <a:rPr lang="ar-JO" sz="1600" dirty="0">
                <a:latin typeface="Times New Roman" panose="02020603050405020304" pitchFamily="18" charset="0"/>
                <a:ea typeface="Times New Roman" panose="02020603050405020304" pitchFamily="18" charset="0"/>
              </a:rPr>
              <a:t>مصدر رئيسي ومهم لبيانات التجارة الخارجية </a:t>
            </a:r>
            <a:r>
              <a:rPr lang="ar-JO" sz="1600" dirty="0" smtClean="0">
                <a:latin typeface="Times New Roman" panose="02020603050405020304" pitchFamily="18" charset="0"/>
                <a:ea typeface="Times New Roman" panose="02020603050405020304" pitchFamily="18" charset="0"/>
              </a:rPr>
              <a:t>حيث ان هنالك ربط الكتروني بين الدائرة والجمارك يشمل جميع البيانات وفق الأجراءات الجمركية التالية: </a:t>
            </a:r>
            <a:endParaRPr lang="ar-JO" sz="1600" dirty="0">
              <a:latin typeface="Times New Roman" panose="02020603050405020304" pitchFamily="18" charset="0"/>
              <a:ea typeface="Times New Roman" panose="02020603050405020304" pitchFamily="18" charset="0"/>
            </a:endParaRPr>
          </a:p>
          <a:p>
            <a:pPr marL="342900" indent="-342900" algn="just">
              <a:spcBef>
                <a:spcPts val="0"/>
              </a:spcBef>
              <a:spcAft>
                <a:spcPts val="0"/>
              </a:spcAft>
              <a:buFont typeface="Arial" panose="020B0604020202020204" pitchFamily="34" charset="0"/>
              <a:buChar char="•"/>
            </a:pPr>
            <a:r>
              <a:rPr lang="ar-JO" sz="1600" dirty="0" smtClean="0">
                <a:latin typeface="Times New Roman" panose="02020603050405020304" pitchFamily="18" charset="0"/>
                <a:ea typeface="Times New Roman" panose="02020603050405020304" pitchFamily="18" charset="0"/>
              </a:rPr>
              <a:t>تصدير </a:t>
            </a:r>
            <a:r>
              <a:rPr lang="ar-JO" sz="1600" dirty="0">
                <a:latin typeface="Times New Roman" panose="02020603050405020304" pitchFamily="18" charset="0"/>
                <a:ea typeface="Times New Roman" panose="02020603050405020304" pitchFamily="18" charset="0"/>
              </a:rPr>
              <a:t>دائم </a:t>
            </a:r>
          </a:p>
          <a:p>
            <a:pPr marL="342900" indent="-342900" algn="just">
              <a:spcBef>
                <a:spcPts val="0"/>
              </a:spcBef>
              <a:spcAft>
                <a:spcPts val="0"/>
              </a:spcAft>
              <a:buFont typeface="Arial" panose="020B0604020202020204" pitchFamily="34" charset="0"/>
              <a:buChar char="•"/>
            </a:pPr>
            <a:r>
              <a:rPr lang="ar-JO" sz="1600" dirty="0">
                <a:latin typeface="Times New Roman" panose="02020603050405020304" pitchFamily="18" charset="0"/>
                <a:ea typeface="Times New Roman" panose="02020603050405020304" pitchFamily="18" charset="0"/>
              </a:rPr>
              <a:t>تصدير مؤقت </a:t>
            </a:r>
          </a:p>
          <a:p>
            <a:pPr marL="342900" indent="-342900" algn="just">
              <a:spcBef>
                <a:spcPts val="0"/>
              </a:spcBef>
              <a:spcAft>
                <a:spcPts val="0"/>
              </a:spcAft>
              <a:buFont typeface="Arial" panose="020B0604020202020204" pitchFamily="34" charset="0"/>
              <a:buChar char="•"/>
            </a:pPr>
            <a:r>
              <a:rPr lang="ar-JO" sz="1600" dirty="0">
                <a:latin typeface="Times New Roman" panose="02020603050405020304" pitchFamily="18" charset="0"/>
                <a:ea typeface="Times New Roman" panose="02020603050405020304" pitchFamily="18" charset="0"/>
              </a:rPr>
              <a:t>معاد تصديرة</a:t>
            </a:r>
          </a:p>
          <a:p>
            <a:pPr marL="342900" indent="-342900" algn="just">
              <a:spcBef>
                <a:spcPts val="0"/>
              </a:spcBef>
              <a:spcAft>
                <a:spcPts val="0"/>
              </a:spcAft>
              <a:buFont typeface="Arial" panose="020B0604020202020204" pitchFamily="34" charset="0"/>
              <a:buChar char="•"/>
            </a:pPr>
            <a:r>
              <a:rPr lang="ar-JO" sz="1600" dirty="0">
                <a:latin typeface="Times New Roman" panose="02020603050405020304" pitchFamily="18" charset="0"/>
                <a:ea typeface="Times New Roman" panose="02020603050405020304" pitchFamily="18" charset="0"/>
              </a:rPr>
              <a:t>استيراد للوضع في الأستهلاك</a:t>
            </a:r>
          </a:p>
          <a:p>
            <a:pPr marL="342900" indent="-342900" algn="just">
              <a:spcBef>
                <a:spcPts val="0"/>
              </a:spcBef>
              <a:spcAft>
                <a:spcPts val="0"/>
              </a:spcAft>
              <a:buFont typeface="Arial" panose="020B0604020202020204" pitchFamily="34" charset="0"/>
              <a:buChar char="•"/>
            </a:pPr>
            <a:r>
              <a:rPr lang="ar-JO" sz="1600" dirty="0">
                <a:latin typeface="Times New Roman" panose="02020603050405020304" pitchFamily="18" charset="0"/>
                <a:ea typeface="Times New Roman" panose="02020603050405020304" pitchFamily="18" charset="0"/>
              </a:rPr>
              <a:t>استيراد او ادخال مؤقت</a:t>
            </a:r>
          </a:p>
          <a:p>
            <a:pPr marL="342900" indent="-342900" algn="just">
              <a:spcBef>
                <a:spcPts val="0"/>
              </a:spcBef>
              <a:spcAft>
                <a:spcPts val="0"/>
              </a:spcAft>
              <a:buFont typeface="Arial" panose="020B0604020202020204" pitchFamily="34" charset="0"/>
              <a:buChar char="•"/>
            </a:pPr>
            <a:r>
              <a:rPr lang="ar-JO" sz="1600" dirty="0">
                <a:latin typeface="Times New Roman" panose="02020603050405020304" pitchFamily="18" charset="0"/>
                <a:ea typeface="Times New Roman" panose="02020603050405020304" pitchFamily="18" charset="0"/>
              </a:rPr>
              <a:t>أعادة استيراد للوضع في الأستهلاك</a:t>
            </a:r>
          </a:p>
          <a:p>
            <a:pPr marL="342900" indent="-342900" algn="just">
              <a:spcBef>
                <a:spcPts val="0"/>
              </a:spcBef>
              <a:spcAft>
                <a:spcPts val="0"/>
              </a:spcAft>
              <a:buFont typeface="Arial" panose="020B0604020202020204" pitchFamily="34" charset="0"/>
              <a:buChar char="•"/>
            </a:pPr>
            <a:r>
              <a:rPr lang="ar-JO" sz="1600" dirty="0">
                <a:latin typeface="Times New Roman" panose="02020603050405020304" pitchFamily="18" charset="0"/>
                <a:ea typeface="Times New Roman" panose="02020603050405020304" pitchFamily="18" charset="0"/>
              </a:rPr>
              <a:t>إدخال </a:t>
            </a:r>
            <a:r>
              <a:rPr lang="ar-JO" sz="1600" dirty="0" smtClean="0">
                <a:latin typeface="Times New Roman" panose="02020603050405020304" pitchFamily="18" charset="0"/>
                <a:ea typeface="Times New Roman" panose="02020603050405020304" pitchFamily="18" charset="0"/>
              </a:rPr>
              <a:t>بوندد</a:t>
            </a:r>
          </a:p>
          <a:p>
            <a:pPr marL="342900" indent="-342900" algn="just">
              <a:spcBef>
                <a:spcPts val="0"/>
              </a:spcBef>
              <a:spcAft>
                <a:spcPts val="0"/>
              </a:spcAft>
              <a:buFont typeface="Arial" panose="020B0604020202020204" pitchFamily="34" charset="0"/>
              <a:buChar char="•"/>
            </a:pPr>
            <a:r>
              <a:rPr lang="ar-JO" sz="1600" dirty="0" smtClean="0">
                <a:latin typeface="Times New Roman" panose="02020603050405020304" pitchFamily="18" charset="0"/>
                <a:ea typeface="Times New Roman" panose="02020603050405020304" pitchFamily="18" charset="0"/>
              </a:rPr>
              <a:t>إدخال مناطق حرة </a:t>
            </a:r>
          </a:p>
          <a:p>
            <a:pPr marL="342900" indent="-342900" algn="just">
              <a:spcBef>
                <a:spcPts val="0"/>
              </a:spcBef>
              <a:spcAft>
                <a:spcPts val="0"/>
              </a:spcAft>
              <a:buFont typeface="Arial" panose="020B0604020202020204" pitchFamily="34" charset="0"/>
              <a:buChar char="•"/>
            </a:pPr>
            <a:r>
              <a:rPr lang="ar-JO" sz="1600" dirty="0" smtClean="0">
                <a:latin typeface="Times New Roman" panose="02020603050405020304" pitchFamily="18" charset="0"/>
                <a:ea typeface="Times New Roman" panose="02020603050405020304" pitchFamily="18" charset="0"/>
              </a:rPr>
              <a:t>إدخال مناطق تنموية</a:t>
            </a:r>
            <a:endParaRPr lang="ar-JO" sz="1600" dirty="0">
              <a:latin typeface="Times New Roman" panose="02020603050405020304" pitchFamily="18" charset="0"/>
              <a:ea typeface="Times New Roman" panose="02020603050405020304" pitchFamily="18" charset="0"/>
            </a:endParaRPr>
          </a:p>
          <a:p>
            <a:pPr marL="342900" indent="-342900" algn="just">
              <a:spcBef>
                <a:spcPts val="0"/>
              </a:spcBef>
              <a:spcAft>
                <a:spcPts val="0"/>
              </a:spcAft>
              <a:buFont typeface="Arial" panose="020B0604020202020204" pitchFamily="34" charset="0"/>
              <a:buChar char="•"/>
            </a:pPr>
            <a:r>
              <a:rPr lang="ar-JO" sz="1600" dirty="0">
                <a:latin typeface="Times New Roman" panose="02020603050405020304" pitchFamily="18" charset="0"/>
                <a:ea typeface="Times New Roman" panose="02020603050405020304" pitchFamily="18" charset="0"/>
              </a:rPr>
              <a:t>ترانزيت</a:t>
            </a:r>
          </a:p>
          <a:p>
            <a:pPr marL="228600" marR="130810" algn="just">
              <a:spcBef>
                <a:spcPts val="0"/>
              </a:spcBef>
              <a:spcAft>
                <a:spcPts val="0"/>
              </a:spcAft>
            </a:pPr>
            <a:r>
              <a:rPr lang="ar-SA" sz="1600" dirty="0" smtClean="0">
                <a:latin typeface="Times New Roman" panose="02020603050405020304" pitchFamily="18" charset="0"/>
                <a:ea typeface="Times New Roman" panose="02020603050405020304" pitchFamily="18" charset="0"/>
              </a:rPr>
              <a:t> </a:t>
            </a:r>
            <a:endParaRPr lang="ar-JO" sz="1600" b="1" dirty="0">
              <a:solidFill>
                <a:srgbClr val="0070C0"/>
              </a:solidFill>
              <a:latin typeface="Traditional Arabic" pitchFamily="18" charset="-78"/>
              <a:ea typeface="Calibri"/>
              <a:cs typeface="Traditional Arabic" pitchFamily="18" charset="-78"/>
            </a:endParaRPr>
          </a:p>
        </p:txBody>
      </p:sp>
    </p:spTree>
    <p:extLst>
      <p:ext uri="{BB962C8B-B14F-4D97-AF65-F5344CB8AC3E}">
        <p14:creationId xmlns:p14="http://schemas.microsoft.com/office/powerpoint/2010/main" val="341606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B97B26-EE7B-4BD0-A8A0-D6197EC0E0D7}"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0746AB-D75A-4993-AE63-2C59D89FEE0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Rectangle 4"/>
          <p:cNvSpPr/>
          <p:nvPr/>
        </p:nvSpPr>
        <p:spPr>
          <a:xfrm>
            <a:off x="611560" y="1916832"/>
            <a:ext cx="7848872" cy="46679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just" defTabSz="914400" rtl="1" eaLnBrk="1" fontAlgn="base" latinLnBrk="0" hangingPunct="1">
              <a:lnSpc>
                <a:spcPct val="115000"/>
              </a:lnSpc>
              <a:spcBef>
                <a:spcPts val="0"/>
              </a:spcBef>
              <a:spcAft>
                <a:spcPts val="1000"/>
              </a:spcAft>
              <a:buClrTx/>
              <a:buSzPts val="1300"/>
              <a:buFontTx/>
              <a:buNone/>
              <a:tabLst/>
              <a:defRPr/>
            </a:pPr>
            <a:r>
              <a:rPr lang="ar-JO" sz="2200" b="1" dirty="0">
                <a:solidFill>
                  <a:srgbClr val="0070C0"/>
                </a:solidFill>
                <a:latin typeface="Traditional Arabic" pitchFamily="18" charset="-78"/>
                <a:ea typeface="Calibri"/>
                <a:cs typeface="Traditional Arabic" pitchFamily="18" charset="-78"/>
              </a:rPr>
              <a:t>تابع </a:t>
            </a:r>
            <a:r>
              <a:rPr lang="ar-SA" sz="2200" b="1" dirty="0">
                <a:solidFill>
                  <a:srgbClr val="0070C0"/>
                </a:solidFill>
                <a:latin typeface="Traditional Arabic" pitchFamily="18" charset="-78"/>
                <a:ea typeface="Calibri"/>
                <a:cs typeface="Traditional Arabic" pitchFamily="18" charset="-78"/>
              </a:rPr>
              <a:t>مصادر </a:t>
            </a:r>
            <a:r>
              <a:rPr lang="ar-SA" sz="2200" b="1" dirty="0">
                <a:solidFill>
                  <a:srgbClr val="0070C0"/>
                </a:solidFill>
                <a:latin typeface="Traditional Arabic" pitchFamily="18" charset="-78"/>
                <a:ea typeface="Calibri"/>
                <a:cs typeface="Traditional Arabic" pitchFamily="18" charset="-78"/>
              </a:rPr>
              <a:t>بيانات إحصاءات التجارة الخارجية </a:t>
            </a:r>
            <a:endParaRPr lang="ar-JO" sz="2200" b="1" dirty="0">
              <a:solidFill>
                <a:srgbClr val="0070C0"/>
              </a:solidFill>
              <a:latin typeface="Traditional Arabic" pitchFamily="18" charset="-78"/>
              <a:ea typeface="Calibri"/>
              <a:cs typeface="Traditional Arabic" pitchFamily="18" charset="-78"/>
            </a:endParaRPr>
          </a:p>
          <a:p>
            <a:pPr marL="0" marR="0" lvl="0" indent="0" algn="just" defTabSz="914400" rtl="1" eaLnBrk="1" fontAlgn="base" latinLnBrk="0" hangingPunct="1">
              <a:lnSpc>
                <a:spcPct val="100000"/>
              </a:lnSpc>
              <a:spcBef>
                <a:spcPts val="0"/>
              </a:spcBef>
              <a:spcAft>
                <a:spcPts val="0"/>
              </a:spcAft>
              <a:buClrTx/>
              <a:buSzTx/>
              <a:buFontTx/>
              <a:buNone/>
              <a:tabLst/>
              <a:defRPr/>
            </a:pPr>
            <a:endParaRPr kumimoji="0" lang="ar-JO"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just" defTabSz="914400" rtl="1" eaLnBrk="1" fontAlgn="base" latinLnBrk="0" hangingPunct="1">
              <a:lnSpc>
                <a:spcPct val="200000"/>
              </a:lnSpc>
              <a:spcBef>
                <a:spcPts val="0"/>
              </a:spcBef>
              <a:spcAft>
                <a:spcPts val="0"/>
              </a:spcAft>
              <a:buClrTx/>
              <a:buSzTx/>
              <a:buFontTx/>
              <a:buNone/>
              <a:tabLst/>
              <a:defRPr/>
            </a:pPr>
            <a:r>
              <a:rPr kumimoji="0" lang="ar-JO"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حيث يتم </a:t>
            </a:r>
            <a:r>
              <a:rPr kumimoji="0" lang="ar-JO"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الربط مع الجمارك</a:t>
            </a:r>
            <a:r>
              <a:rPr kumimoji="0" lang="ar-JO" sz="2000" b="0" i="0" u="none" strike="noStrike" kern="1200" cap="none" spc="0" normalizeH="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وفق جميع الأجراءات الجمركية السابقه،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ثم تتم</a:t>
            </a:r>
            <a:r>
              <a:rPr kumimoji="0" lang="ar-JO" sz="2000" b="0" i="0" u="none" strike="noStrike" kern="1200" cap="none" spc="0" normalizeH="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معالجة البيانات بما يتناسب مع منهجية احتساب ارقام التجارة الخارجية في الأردن، والمنهجية المتبعة في الأردن هي النظام الخاص الموسع، فيتم اختيار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الاجراءات الجمركية التي تدخل ضمن منهجية احتساب هذا النظام حيث تستثني بيانات المناطق الحرة</a:t>
            </a:r>
            <a:r>
              <a:rPr kumimoji="0" lang="ar-JO"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التي تعتبر اقاليم خارج البلاد ويتم معاملتها كاي دوله خارج الأردن يتم الأستيراد</a:t>
            </a:r>
            <a:r>
              <a:rPr kumimoji="0" lang="ar-JO" sz="2000" b="0" i="0" u="none" strike="noStrike" kern="1200" cap="none" spc="0" normalizeH="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منها والتصدير اليها </a:t>
            </a:r>
            <a:r>
              <a:rPr kumimoji="0" lang="ar-JO"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S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endParaRPr kumimoji="0" lang="en-US"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1" eaLnBrk="1" fontAlgn="base" latinLnBrk="0" hangingPunct="1">
              <a:lnSpc>
                <a:spcPct val="115000"/>
              </a:lnSpc>
              <a:spcBef>
                <a:spcPts val="0"/>
              </a:spcBef>
              <a:spcAft>
                <a:spcPts val="1000"/>
              </a:spcAft>
              <a:buClrTx/>
              <a:buSzPts val="1300"/>
              <a:buFontTx/>
              <a:buNone/>
              <a:tabLst/>
              <a:defRPr/>
            </a:pPr>
            <a:endParaRPr kumimoji="0" lang="ar-JO" sz="3000" b="1" i="0" u="none" strike="noStrike" kern="1200" cap="none" spc="0" normalizeH="0" baseline="0" noProof="0" dirty="0">
              <a:ln>
                <a:noFill/>
              </a:ln>
              <a:solidFill>
                <a:srgbClr val="0070C0"/>
              </a:solidFill>
              <a:effectLst/>
              <a:uLnTx/>
              <a:uFillTx/>
              <a:latin typeface="Traditional Arabic" pitchFamily="18" charset="-78"/>
              <a:ea typeface="Calibri"/>
              <a:cs typeface="Traditional Arabic" pitchFamily="18" charset="-78"/>
            </a:endParaRPr>
          </a:p>
        </p:txBody>
      </p:sp>
    </p:spTree>
    <p:extLst>
      <p:ext uri="{BB962C8B-B14F-4D97-AF65-F5344CB8AC3E}">
        <p14:creationId xmlns:p14="http://schemas.microsoft.com/office/powerpoint/2010/main" val="4019545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B97B26-EE7B-4BD0-A8A0-D6197EC0E0D7}"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0746AB-D75A-4993-AE63-2C59D89FEE0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Rectangle 4"/>
          <p:cNvSpPr/>
          <p:nvPr/>
        </p:nvSpPr>
        <p:spPr>
          <a:xfrm>
            <a:off x="611560" y="1916832"/>
            <a:ext cx="7848872" cy="47438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just">
              <a:lnSpc>
                <a:spcPct val="115000"/>
              </a:lnSpc>
              <a:spcBef>
                <a:spcPts val="0"/>
              </a:spcBef>
              <a:spcAft>
                <a:spcPts val="1000"/>
              </a:spcAft>
              <a:buSzPts val="1300"/>
            </a:pPr>
            <a:r>
              <a:rPr lang="ar-SA" sz="2400" b="1" dirty="0">
                <a:solidFill>
                  <a:srgbClr val="0070C0"/>
                </a:solidFill>
                <a:latin typeface="Traditional Arabic" pitchFamily="18" charset="-78"/>
                <a:ea typeface="Calibri"/>
                <a:cs typeface="Traditional Arabic" pitchFamily="18" charset="-78"/>
              </a:rPr>
              <a:t>مصادر بيانات إحصاءات التجارة الخارجية </a:t>
            </a:r>
            <a:endParaRPr lang="ar-JO" sz="2400" b="1" dirty="0">
              <a:solidFill>
                <a:srgbClr val="0070C0"/>
              </a:solidFill>
              <a:latin typeface="Traditional Arabic" pitchFamily="18" charset="-78"/>
              <a:ea typeface="Calibri"/>
              <a:cs typeface="Traditional Arabic" pitchFamily="18" charset="-78"/>
            </a:endParaRPr>
          </a:p>
          <a:p>
            <a:pPr lvl="0" algn="just">
              <a:lnSpc>
                <a:spcPct val="115000"/>
              </a:lnSpc>
              <a:spcBef>
                <a:spcPts val="0"/>
              </a:spcBef>
              <a:spcAft>
                <a:spcPts val="1000"/>
              </a:spcAft>
              <a:buSzPts val="1300"/>
            </a:pPr>
            <a:r>
              <a:rPr lang="ar-JO" sz="2000" b="1" dirty="0">
                <a:solidFill>
                  <a:srgbClr val="0070C0"/>
                </a:solidFill>
                <a:latin typeface="Traditional Arabic" pitchFamily="18" charset="-78"/>
                <a:ea typeface="Calibri"/>
                <a:cs typeface="Traditional Arabic" pitchFamily="18" charset="-78"/>
              </a:rPr>
              <a:t>المصدر </a:t>
            </a:r>
            <a:r>
              <a:rPr lang="ar-JO" sz="2000" b="1" dirty="0" smtClean="0">
                <a:solidFill>
                  <a:srgbClr val="0070C0"/>
                </a:solidFill>
                <a:latin typeface="Traditional Arabic" pitchFamily="18" charset="-78"/>
                <a:ea typeface="Calibri"/>
                <a:cs typeface="Traditional Arabic" pitchFamily="18" charset="-78"/>
              </a:rPr>
              <a:t>الثاني </a:t>
            </a:r>
            <a:r>
              <a:rPr lang="ar-JO" sz="2000" b="1" dirty="0">
                <a:solidFill>
                  <a:srgbClr val="0070C0"/>
                </a:solidFill>
                <a:latin typeface="Traditional Arabic" pitchFamily="18" charset="-78"/>
                <a:ea typeface="Calibri"/>
                <a:cs typeface="Traditional Arabic" pitchFamily="18" charset="-78"/>
              </a:rPr>
              <a:t>: </a:t>
            </a:r>
            <a:r>
              <a:rPr lang="ar-JO" sz="2000" b="1" dirty="0" smtClean="0">
                <a:solidFill>
                  <a:srgbClr val="0070C0"/>
                </a:solidFill>
                <a:latin typeface="Traditional Arabic" pitchFamily="18" charset="-78"/>
                <a:ea typeface="Calibri"/>
                <a:cs typeface="Traditional Arabic" pitchFamily="18" charset="-78"/>
              </a:rPr>
              <a:t>الشركات والمؤسسات الكبرى خاصة او حكومية</a:t>
            </a:r>
            <a:endParaRPr lang="ar-JO" sz="2000" b="1" dirty="0">
              <a:solidFill>
                <a:srgbClr val="0070C0"/>
              </a:solidFill>
              <a:latin typeface="Traditional Arabic" pitchFamily="18" charset="-78"/>
              <a:ea typeface="Calibri"/>
              <a:cs typeface="Traditional Arabic" pitchFamily="18" charset="-78"/>
            </a:endParaRPr>
          </a:p>
          <a:p>
            <a:pPr marL="16510" indent="-13970" algn="just">
              <a:spcBef>
                <a:spcPts val="0"/>
              </a:spcBef>
              <a:spcAft>
                <a:spcPts val="0"/>
              </a:spcAft>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تعتبر هذة الشركات ذات اهمية نسبية كونها تستورد او تصدر سلعا استراتيجية وهذه الشركات هي: </a:t>
            </a:r>
            <a:endPar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a:p>
            <a:pPr marL="345440" indent="-342900" algn="just">
              <a:lnSpc>
                <a:spcPct val="150000"/>
              </a:lnSpc>
              <a:spcBef>
                <a:spcPts val="0"/>
              </a:spcBef>
              <a:spcAft>
                <a:spcPts val="0"/>
              </a:spcAft>
              <a:buFont typeface="Arial" panose="020B0604020202020204" pitchFamily="34" charset="0"/>
              <a:buChar char="•"/>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شركة البوتاس العربيه، حيث تؤخذ منها صادرات البوتاس من حيث القيمه والكميه والبلد المصدر له</a:t>
            </a:r>
          </a:p>
          <a:p>
            <a:pPr marL="345440" indent="-342900" algn="just">
              <a:lnSpc>
                <a:spcPct val="150000"/>
              </a:lnSpc>
              <a:spcBef>
                <a:spcPts val="0"/>
              </a:spcBef>
              <a:spcAft>
                <a:spcPts val="0"/>
              </a:spcAft>
              <a:buFont typeface="Arial" panose="020B0604020202020204" pitchFamily="34" charset="0"/>
              <a:buChar char="•"/>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شركة الفوسفات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الأردنية: صادرات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الفوسفات، والأسمدة مثل حامض الفوسفوريك، وحامض الكبريتيك، وفلوريد الألمنيوم، وفوسفات الامونيوم </a:t>
            </a:r>
          </a:p>
          <a:p>
            <a:pPr marL="345440" indent="-342900" algn="just">
              <a:lnSpc>
                <a:spcPct val="150000"/>
              </a:lnSpc>
              <a:spcBef>
                <a:spcPts val="0"/>
              </a:spcBef>
              <a:spcAft>
                <a:spcPts val="0"/>
              </a:spcAft>
              <a:buFont typeface="Arial" panose="020B0604020202020204" pitchFamily="34" charset="0"/>
              <a:buChar char="•"/>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الشركة الهندية الاردنية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للكيماويات: صادرات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حامض الفوسفوريك</a:t>
            </a:r>
          </a:p>
          <a:p>
            <a:pPr marL="0" marR="0" lvl="0" indent="0" algn="just" defTabSz="914400" rtl="1" eaLnBrk="1" fontAlgn="base" latinLnBrk="0" hangingPunct="1">
              <a:lnSpc>
                <a:spcPct val="150000"/>
              </a:lnSpc>
              <a:spcBef>
                <a:spcPts val="0"/>
              </a:spcBef>
              <a:spcAft>
                <a:spcPts val="1000"/>
              </a:spcAft>
              <a:buClrTx/>
              <a:buSzPts val="1300"/>
              <a:buFontTx/>
              <a:buNone/>
              <a:tabLst/>
              <a:defRPr/>
            </a:pPr>
            <a:endParaRPr kumimoji="0" lang="ar-JO" sz="3000" b="1" i="0" u="none" strike="noStrike" kern="1200" cap="none" spc="0" normalizeH="0" baseline="0" noProof="0" dirty="0">
              <a:ln>
                <a:noFill/>
              </a:ln>
              <a:solidFill>
                <a:srgbClr val="0070C0"/>
              </a:solidFill>
              <a:effectLst/>
              <a:uLnTx/>
              <a:uFillTx/>
              <a:latin typeface="Traditional Arabic" pitchFamily="18" charset="-78"/>
              <a:ea typeface="Calibri"/>
              <a:cs typeface="Traditional Arabic" pitchFamily="18" charset="-78"/>
            </a:endParaRPr>
          </a:p>
        </p:txBody>
      </p:sp>
    </p:spTree>
    <p:extLst>
      <p:ext uri="{BB962C8B-B14F-4D97-AF65-F5344CB8AC3E}">
        <p14:creationId xmlns:p14="http://schemas.microsoft.com/office/powerpoint/2010/main" val="4241417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B97B26-EE7B-4BD0-A8A0-D6197EC0E0D7}"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0746AB-D75A-4993-AE63-2C59D89FEE0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Rectangle 4"/>
          <p:cNvSpPr/>
          <p:nvPr/>
        </p:nvSpPr>
        <p:spPr>
          <a:xfrm>
            <a:off x="611560" y="1916832"/>
            <a:ext cx="7848872" cy="464640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indent="0" algn="just" defTabSz="914400" eaLnBrk="1" latinLnBrk="0" hangingPunct="1">
              <a:lnSpc>
                <a:spcPct val="115000"/>
              </a:lnSpc>
              <a:spcBef>
                <a:spcPts val="0"/>
              </a:spcBef>
              <a:spcAft>
                <a:spcPts val="1000"/>
              </a:spcAft>
              <a:buClrTx/>
              <a:buSzPts val="1300"/>
              <a:buFontTx/>
              <a:buNone/>
              <a:tabLst/>
              <a:defRPr/>
            </a:pPr>
            <a:r>
              <a:rPr lang="ar-SA" sz="2400" b="1" dirty="0">
                <a:solidFill>
                  <a:srgbClr val="0070C0"/>
                </a:solidFill>
                <a:latin typeface="Traditional Arabic" pitchFamily="18" charset="-78"/>
                <a:ea typeface="Calibri"/>
                <a:cs typeface="Traditional Arabic" pitchFamily="18" charset="-78"/>
              </a:rPr>
              <a:t>مصادر بيانات إحصاءات التجارة الخارجية </a:t>
            </a:r>
            <a:endParaRPr lang="ar-JO" sz="2400" b="1" dirty="0">
              <a:solidFill>
                <a:srgbClr val="0070C0"/>
              </a:solidFill>
              <a:latin typeface="Traditional Arabic" pitchFamily="18" charset="-78"/>
              <a:ea typeface="Calibri"/>
              <a:cs typeface="Traditional Arabic" pitchFamily="18" charset="-78"/>
            </a:endParaRPr>
          </a:p>
          <a:p>
            <a:pPr marL="345440" lvl="0" indent="-342900" algn="just">
              <a:lnSpc>
                <a:spcPct val="200000"/>
              </a:lnSpc>
              <a:spcBef>
                <a:spcPts val="0"/>
              </a:spcBef>
              <a:spcAft>
                <a:spcPts val="0"/>
              </a:spcAft>
              <a:buFont typeface="Arial" panose="020B0604020202020204" pitchFamily="34" charset="0"/>
              <a:buChar char="•"/>
            </a:pPr>
            <a:r>
              <a:rPr lang="ar-JO" sz="2000" dirty="0">
                <a:solidFill>
                  <a:prstClr val="black"/>
                </a:solidFill>
                <a:latin typeface="Times New Roman" panose="02020603050405020304" pitchFamily="18" charset="0"/>
                <a:ea typeface="Times New Roman" panose="02020603050405020304" pitchFamily="18" charset="0"/>
              </a:rPr>
              <a:t>شركات توزيع المحروقات مثل شركة المناصير، وشركة توتال، وشركة وجوبترول حيث يتم اخذ بيانات المستوردات مثل البنزين والديزل</a:t>
            </a:r>
            <a:r>
              <a:rPr lang="ar-JO" sz="2000" dirty="0" smtClean="0">
                <a:solidFill>
                  <a:prstClr val="black"/>
                </a:solidFill>
                <a:latin typeface="Times New Roman" panose="02020603050405020304" pitchFamily="18" charset="0"/>
                <a:ea typeface="Times New Roman" panose="02020603050405020304" pitchFamily="18" charset="0"/>
              </a:rPr>
              <a:t>.</a:t>
            </a:r>
          </a:p>
          <a:p>
            <a:pPr marL="345440" lvl="0" indent="-342900" algn="just">
              <a:lnSpc>
                <a:spcPct val="200000"/>
              </a:lnSpc>
              <a:spcBef>
                <a:spcPts val="0"/>
              </a:spcBef>
              <a:spcAft>
                <a:spcPts val="0"/>
              </a:spcAft>
              <a:buFont typeface="Arial" panose="020B0604020202020204" pitchFamily="34" charset="0"/>
              <a:buChar char="•"/>
            </a:pPr>
            <a:r>
              <a:rPr lang="ar-JO" sz="2000" dirty="0">
                <a:solidFill>
                  <a:prstClr val="black"/>
                </a:solidFill>
                <a:latin typeface="Times New Roman" panose="02020603050405020304" pitchFamily="18" charset="0"/>
                <a:ea typeface="Times New Roman" panose="02020603050405020304" pitchFamily="18" charset="0"/>
              </a:rPr>
              <a:t>شركة الكهرباء الوطنية </a:t>
            </a:r>
            <a:r>
              <a:rPr lang="ar-JO" sz="2000" dirty="0" smtClean="0">
                <a:solidFill>
                  <a:prstClr val="black"/>
                </a:solidFill>
                <a:latin typeface="Times New Roman" panose="02020603050405020304" pitchFamily="18" charset="0"/>
                <a:ea typeface="Times New Roman" panose="02020603050405020304" pitchFamily="18" charset="0"/>
              </a:rPr>
              <a:t>الاردنية: مستوردات </a:t>
            </a:r>
            <a:r>
              <a:rPr lang="ar-JO" sz="2000" dirty="0">
                <a:solidFill>
                  <a:prstClr val="black"/>
                </a:solidFill>
                <a:latin typeface="Times New Roman" panose="02020603050405020304" pitchFamily="18" charset="0"/>
                <a:ea typeface="Times New Roman" panose="02020603050405020304" pitchFamily="18" charset="0"/>
              </a:rPr>
              <a:t>الغاز المسال، والكهرباء المستوردة والمصدرة</a:t>
            </a:r>
          </a:p>
          <a:p>
            <a:pPr marL="345440" lvl="0" indent="-342900" algn="just">
              <a:lnSpc>
                <a:spcPct val="200000"/>
              </a:lnSpc>
              <a:spcBef>
                <a:spcPts val="0"/>
              </a:spcBef>
              <a:spcAft>
                <a:spcPts val="0"/>
              </a:spcAft>
              <a:buFont typeface="Arial" panose="020B0604020202020204" pitchFamily="34" charset="0"/>
              <a:buChar char="•"/>
            </a:pPr>
            <a:r>
              <a:rPr lang="ar-JO" sz="2000" dirty="0" smtClean="0">
                <a:solidFill>
                  <a:prstClr val="black"/>
                </a:solidFill>
                <a:latin typeface="Times New Roman" panose="02020603050405020304" pitchFamily="18" charset="0"/>
                <a:ea typeface="Times New Roman" panose="02020603050405020304" pitchFamily="18" charset="0"/>
              </a:rPr>
              <a:t>وزاة الصناعة والتجارة: كميات وقيم القمح والشعير المستورد</a:t>
            </a:r>
            <a:endParaRPr lang="ar-JO" sz="2000" dirty="0">
              <a:solidFill>
                <a:prstClr val="black"/>
              </a:solidFill>
              <a:latin typeface="Times New Roman" panose="02020603050405020304" pitchFamily="18" charset="0"/>
              <a:ea typeface="Times New Roman" panose="02020603050405020304" pitchFamily="18" charset="0"/>
            </a:endParaRPr>
          </a:p>
          <a:p>
            <a:pPr marL="345440" lvl="0" indent="-342900" algn="just">
              <a:lnSpc>
                <a:spcPct val="200000"/>
              </a:lnSpc>
              <a:spcBef>
                <a:spcPts val="0"/>
              </a:spcBef>
              <a:spcAft>
                <a:spcPts val="0"/>
              </a:spcAft>
              <a:buFont typeface="Arial" panose="020B0604020202020204" pitchFamily="34" charset="0"/>
              <a:buChar char="•"/>
            </a:pPr>
            <a:r>
              <a:rPr kumimoji="0" lang="ar-JO"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وزارة</a:t>
            </a:r>
            <a:r>
              <a:rPr kumimoji="0" lang="ar-JO" sz="2000" b="0" i="0" u="none" strike="noStrike" kern="1200" cap="none" spc="0" normalizeH="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JO" sz="2000" b="0" i="0" u="none" strike="noStrike" kern="1200" cap="none" spc="0" normalizeH="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الزراعة: كميات </a:t>
            </a:r>
            <a:r>
              <a:rPr kumimoji="0" lang="ar-JO" sz="2000" b="0" i="0" u="none" strike="noStrike" kern="1200" cap="none" spc="0" normalizeH="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rPr>
              <a:t>وقيم الخضار والفواكه والضأن المستوردة والمصدرة</a:t>
            </a:r>
          </a:p>
          <a:p>
            <a:pPr marL="345440" lvl="0" indent="-342900" algn="just">
              <a:lnSpc>
                <a:spcPct val="150000"/>
              </a:lnSpc>
              <a:spcBef>
                <a:spcPts val="0"/>
              </a:spcBef>
              <a:spcAft>
                <a:spcPts val="0"/>
              </a:spcAft>
              <a:buFont typeface="Arial" panose="020B0604020202020204" pitchFamily="34" charset="0"/>
              <a:buChar char="•"/>
            </a:pPr>
            <a:endParaRPr lang="ar-JO" sz="2000" baseline="0" dirty="0">
              <a:solidFill>
                <a:prstClr val="black"/>
              </a:solidFill>
              <a:latin typeface="Times New Roman" panose="02020603050405020304" pitchFamily="18" charset="0"/>
              <a:ea typeface="Calibri"/>
              <a:cs typeface="Arial" panose="020B0604020202020204" pitchFamily="34" charset="0"/>
            </a:endParaRPr>
          </a:p>
          <a:p>
            <a:pPr marL="459740" lvl="0" indent="-457200" algn="just">
              <a:spcBef>
                <a:spcPts val="0"/>
              </a:spcBef>
              <a:spcAft>
                <a:spcPts val="0"/>
              </a:spcAft>
              <a:buFont typeface="Arial" panose="020B0604020202020204" pitchFamily="34" charset="0"/>
              <a:buChar char="•"/>
            </a:pPr>
            <a:endParaRPr kumimoji="0" lang="ar-JO" sz="3000" b="1" i="0" u="none" strike="noStrike" kern="1200" cap="none" spc="0" normalizeH="0" baseline="0" noProof="0" dirty="0">
              <a:ln>
                <a:noFill/>
              </a:ln>
              <a:solidFill>
                <a:srgbClr val="0070C0"/>
              </a:solidFill>
              <a:effectLst/>
              <a:uLnTx/>
              <a:uFillTx/>
              <a:latin typeface="Traditional Arabic" pitchFamily="18" charset="-78"/>
              <a:ea typeface="Calibri"/>
              <a:cs typeface="Traditional Arabic" pitchFamily="18" charset="-78"/>
            </a:endParaRPr>
          </a:p>
        </p:txBody>
      </p:sp>
    </p:spTree>
    <p:extLst>
      <p:ext uri="{BB962C8B-B14F-4D97-AF65-F5344CB8AC3E}">
        <p14:creationId xmlns:p14="http://schemas.microsoft.com/office/powerpoint/2010/main" val="2966115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7704856" cy="4176464"/>
          </a:xfrm>
        </p:spPr>
        <p:style>
          <a:lnRef idx="2">
            <a:schemeClr val="dk1"/>
          </a:lnRef>
          <a:fillRef idx="1">
            <a:schemeClr val="lt1"/>
          </a:fillRef>
          <a:effectRef idx="0">
            <a:schemeClr val="dk1"/>
          </a:effectRef>
          <a:fontRef idx="minor">
            <a:schemeClr val="dk1"/>
          </a:fontRef>
        </p:style>
        <p:txBody>
          <a:bodyPr/>
          <a:lstStyle/>
          <a:p>
            <a:pPr marL="0" indent="0" algn="just">
              <a:buNone/>
            </a:pPr>
            <a:r>
              <a:rPr lang="ar-JO" sz="3000" b="1" dirty="0" smtClean="0">
                <a:solidFill>
                  <a:srgbClr val="0070C0"/>
                </a:solidFill>
                <a:latin typeface="Traditional Arabic" pitchFamily="18" charset="-78"/>
                <a:ea typeface="Calibri"/>
                <a:cs typeface="Traditional Arabic" pitchFamily="18" charset="-78"/>
              </a:rPr>
              <a:t>دمج البيانات الجمركية وبيانات الشركات الكبرى</a:t>
            </a:r>
          </a:p>
          <a:p>
            <a:pPr marL="0" indent="0" algn="just">
              <a:buNone/>
            </a:pPr>
            <a:endParaRPr lang="ar-JO" sz="3000" b="1" dirty="0" smtClean="0">
              <a:solidFill>
                <a:srgbClr val="0070C0"/>
              </a:solidFill>
              <a:latin typeface="Traditional Arabic" pitchFamily="18" charset="-78"/>
              <a:ea typeface="Calibri"/>
              <a:cs typeface="Traditional Arabic" pitchFamily="18" charset="-78"/>
            </a:endParaRPr>
          </a:p>
          <a:p>
            <a:pPr marL="0" indent="0" algn="just">
              <a:lnSpc>
                <a:spcPct val="250000"/>
              </a:lnSpc>
              <a:buNone/>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يتم دمج مصدر البيانات الأول الوارد من دائرة الجمارك العامة مع مصدر البيانات الثاني الوارد من الشركات الكبرى واستخراج ملف رئيسي واحد ثم يتم استخراج ثلاثة ملفات فرعية حسب انواع التجارة مستوردات وصادرات ومعاد تصديرة</a:t>
            </a:r>
            <a:endPar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05C802-1CEF-42B3-931D-C26E20E55E76}" type="datetime3">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April 2025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C5C29A-2B88-402A-8609-C6C916C051F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95658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7704856" cy="4176464"/>
          </a:xfrm>
        </p:spPr>
        <p:style>
          <a:lnRef idx="2">
            <a:schemeClr val="dk1"/>
          </a:lnRef>
          <a:fillRef idx="1">
            <a:schemeClr val="lt1"/>
          </a:fillRef>
          <a:effectRef idx="0">
            <a:schemeClr val="dk1"/>
          </a:effectRef>
          <a:fontRef idx="minor">
            <a:schemeClr val="dk1"/>
          </a:fontRef>
        </p:style>
        <p:txBody>
          <a:bodyPr/>
          <a:lstStyle/>
          <a:p>
            <a:pPr marL="0" indent="0" algn="just">
              <a:buNone/>
            </a:pPr>
            <a:r>
              <a:rPr lang="ar-JO" sz="3000" b="1" dirty="0" smtClean="0">
                <a:solidFill>
                  <a:srgbClr val="0070C0"/>
                </a:solidFill>
                <a:latin typeface="Traditional Arabic" pitchFamily="18" charset="-78"/>
                <a:ea typeface="Calibri"/>
                <a:cs typeface="Traditional Arabic" pitchFamily="18" charset="-78"/>
              </a:rPr>
              <a:t>تدقيق بيانات الجمارك والشركات الكبرى بعد دمجها </a:t>
            </a:r>
          </a:p>
          <a:p>
            <a:pPr marL="0" indent="0" algn="just">
              <a:buNone/>
            </a:pPr>
            <a:endParaRPr lang="ar-JO" sz="3000" b="1" dirty="0" smtClean="0">
              <a:solidFill>
                <a:srgbClr val="0070C0"/>
              </a:solidFill>
              <a:latin typeface="Traditional Arabic" pitchFamily="18" charset="-78"/>
              <a:ea typeface="Calibri"/>
              <a:cs typeface="Traditional Arabic" pitchFamily="18" charset="-78"/>
            </a:endParaRPr>
          </a:p>
          <a:p>
            <a:pPr marL="0" indent="0" algn="just">
              <a:lnSpc>
                <a:spcPct val="250000"/>
              </a:lnSpc>
              <a:buNone/>
            </a:pP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يتم تدقيق البيانات بعد الدمج واستثناء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بيانات المصدر الثاني (الشركات الكبرى)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ان وردت في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بيانات المصدر الأول (بيانات دائرة الجمارك) </a:t>
            </a:r>
            <a:r>
              <a:rPr lang="ar-JO" sz="2000" dirty="0" smtClean="0">
                <a:solidFill>
                  <a:prstClr val="black"/>
                </a:solidFill>
                <a:latin typeface="Times New Roman" panose="02020603050405020304" pitchFamily="18" charset="0"/>
                <a:ea typeface="Times New Roman" panose="02020603050405020304" pitchFamily="18" charset="0"/>
                <a:cs typeface="Arial" panose="020B0604020202020204" pitchFamily="34" charset="0"/>
              </a:rPr>
              <a:t>ومن ثم استخراج ستة جداول للمستوردات والصادرات والمعاد تصديرة من حيث السلعة والبلد تساعدنا في تجهيزالخبر الصحفي الشهري </a:t>
            </a:r>
            <a:endParaRPr lang="ar-JO" sz="2000" dirty="0">
              <a:solidFill>
                <a:prstClr val="black"/>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 name="Date Placeholder 3"/>
          <p:cNvSpPr>
            <a:spLocks noGrp="1"/>
          </p:cNvSpPr>
          <p:nvPr>
            <p:ph type="dt" sz="half" idx="10"/>
          </p:nvPr>
        </p:nvSpPr>
        <p:spPr/>
        <p:txBody>
          <a:bodyPr/>
          <a:lstStyle/>
          <a:p>
            <a:pPr>
              <a:defRPr/>
            </a:pPr>
            <a:fld id="{C505C802-1CEF-42B3-931D-C26E20E55E76}" type="datetime3">
              <a:rPr lang="en-US" smtClean="0"/>
              <a:t>10 April 2025</a:t>
            </a:fld>
            <a:endParaRPr lang="en-US" dirty="0"/>
          </a:p>
        </p:txBody>
      </p:sp>
      <p:sp>
        <p:nvSpPr>
          <p:cNvPr id="6" name="Slide Number Placeholder 5"/>
          <p:cNvSpPr>
            <a:spLocks noGrp="1"/>
          </p:cNvSpPr>
          <p:nvPr>
            <p:ph type="sldNum" sz="quarter" idx="12"/>
          </p:nvPr>
        </p:nvSpPr>
        <p:spPr/>
        <p:txBody>
          <a:bodyPr/>
          <a:lstStyle/>
          <a:p>
            <a:pPr>
              <a:defRPr/>
            </a:pPr>
            <a:fld id="{67C5C29A-2B88-402A-8609-C6C916C051F1}" type="slidenum">
              <a:rPr lang="en-US" smtClean="0"/>
              <a:pPr>
                <a:defRPr/>
              </a:pPr>
              <a:t>9</a:t>
            </a:fld>
            <a:endParaRPr lang="en-US" dirty="0"/>
          </a:p>
        </p:txBody>
      </p:sp>
    </p:spTree>
    <p:extLst>
      <p:ext uri="{BB962C8B-B14F-4D97-AF65-F5344CB8AC3E}">
        <p14:creationId xmlns:p14="http://schemas.microsoft.com/office/powerpoint/2010/main" val="2855351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3186</TotalTime>
  <Words>729</Words>
  <Application>Microsoft Office PowerPoint</Application>
  <PresentationFormat>On-screen Show (4:3)</PresentationFormat>
  <Paragraphs>87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Traditional Arabic</vt:lpstr>
      <vt:lpstr>blank</vt:lpstr>
      <vt:lpstr>الية تجميع بيانات  التجارة الخارجية السلعية في الأردن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الورشة التدريبية حول استخدام</dc:title>
  <dc:creator>Nimer Gharbia</dc:creator>
  <cp:lastModifiedBy>Alaaddean Khasawneh</cp:lastModifiedBy>
  <cp:revision>160</cp:revision>
  <dcterms:created xsi:type="dcterms:W3CDTF">2015-12-16T08:56:10Z</dcterms:created>
  <dcterms:modified xsi:type="dcterms:W3CDTF">2025-04-10T12:17:51Z</dcterms:modified>
</cp:coreProperties>
</file>